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0_8C009FBD.xml" ContentType="application/vnd.ms-powerpoint.comments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0B_FB2146D4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828" r:id="rId2"/>
  </p:sldMasterIdLst>
  <p:notesMasterIdLst>
    <p:notesMasterId r:id="rId51"/>
  </p:notesMasterIdLst>
  <p:sldIdLst>
    <p:sldId id="256" r:id="rId3"/>
    <p:sldId id="259" r:id="rId4"/>
    <p:sldId id="260" r:id="rId5"/>
    <p:sldId id="257" r:id="rId6"/>
    <p:sldId id="258" r:id="rId7"/>
    <p:sldId id="272" r:id="rId8"/>
    <p:sldId id="275" r:id="rId9"/>
    <p:sldId id="273" r:id="rId10"/>
    <p:sldId id="261" r:id="rId11"/>
    <p:sldId id="274" r:id="rId12"/>
    <p:sldId id="276" r:id="rId13"/>
    <p:sldId id="266" r:id="rId14"/>
    <p:sldId id="280" r:id="rId15"/>
    <p:sldId id="281" r:id="rId16"/>
    <p:sldId id="277" r:id="rId17"/>
    <p:sldId id="278" r:id="rId18"/>
    <p:sldId id="267" r:id="rId19"/>
    <p:sldId id="282" r:id="rId20"/>
    <p:sldId id="306" r:id="rId21"/>
    <p:sldId id="279" r:id="rId22"/>
    <p:sldId id="285" r:id="rId23"/>
    <p:sldId id="284" r:id="rId24"/>
    <p:sldId id="286" r:id="rId25"/>
    <p:sldId id="287" r:id="rId26"/>
    <p:sldId id="290" r:id="rId27"/>
    <p:sldId id="288" r:id="rId28"/>
    <p:sldId id="291" r:id="rId29"/>
    <p:sldId id="289" r:id="rId30"/>
    <p:sldId id="292" r:id="rId31"/>
    <p:sldId id="293" r:id="rId32"/>
    <p:sldId id="299" r:id="rId33"/>
    <p:sldId id="294" r:id="rId34"/>
    <p:sldId id="295" r:id="rId35"/>
    <p:sldId id="296" r:id="rId36"/>
    <p:sldId id="300" r:id="rId37"/>
    <p:sldId id="297" r:id="rId38"/>
    <p:sldId id="298" r:id="rId39"/>
    <p:sldId id="307" r:id="rId40"/>
    <p:sldId id="308" r:id="rId41"/>
    <p:sldId id="310" r:id="rId42"/>
    <p:sldId id="311" r:id="rId43"/>
    <p:sldId id="312" r:id="rId44"/>
    <p:sldId id="313" r:id="rId45"/>
    <p:sldId id="309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62E97C-18A5-9A9A-AEEA-37D289A91B32}" name="Rhea Lau" initials="RL" userId="S::YLau6@slb.com::02c9b79a-eaec-4ba7-80f6-4214650f4ebd" providerId="AD"/>
  <p188:author id="{032AE2A3-6BFD-FF22-9341-BB6843556708}" name="Massimiliano Vassallo" initials="MV" userId="S::MVassallo@slb.com::79457924-246b-4b42-a944-331120ac7a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18"/>
    <p:restoredTop sz="94719"/>
  </p:normalViewPr>
  <p:slideViewPr>
    <p:cSldViewPr snapToGrid="0">
      <p:cViewPr>
        <p:scale>
          <a:sx n="99" d="100"/>
          <a:sy n="99" d="100"/>
        </p:scale>
        <p:origin x="71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8/10/relationships/authors" Target="author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omments/modernComment_10B_FB2146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55335D-F100-4371-A422-CF727FBF783A}" authorId="{032AE2A3-6BFD-FF22-9341-BB6843556708}" created="2024-05-14T12:16:42.29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13262036" sldId="267"/>
      <ac:picMk id="33" creationId="{6E9CA231-BE46-BEFB-18E2-F76422652FFC}"/>
    </ac:deMkLst>
    <p188:txBody>
      <a:bodyPr/>
      <a:lstStyle/>
      <a:p>
        <a:r>
          <a:rPr lang="en-US"/>
          <a:t>It is more effective if pseudo-TDRI appears on top of MPFI rather than sliding in</a:t>
        </a:r>
      </a:p>
    </p188:txBody>
  </p188:cm>
</p188:cmLst>
</file>

<file path=ppt/comments/modernComment_110_8C009F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C450C2-D91D-44FD-81F5-6659E3F38DA7}" authorId="{032AE2A3-6BFD-FF22-9341-BB6843556708}" created="2024-05-14T12:08:46.1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48851133" sldId="272"/>
      <ac:spMk id="8" creationId="{053BD49D-D049-87E8-AEFE-B627FDCB07EC}"/>
    </ac:deMkLst>
    <p188:replyLst>
      <p188:reply id="{A6E79999-E5DB-4308-9591-A9632B2FDD87}" authorId="{3562E97C-18A5-9A9A-AEEA-37D289A91B32}" created="2024-05-14T14:10:39.423">
        <p188:txBody>
          <a:bodyPr/>
          <a:lstStyle/>
          <a:p>
            <a:r>
              <a:rPr lang="en-GB"/>
              <a:t>Isn't MPFI works on frequency domain?</a:t>
            </a:r>
          </a:p>
        </p188:txBody>
      </p188:reply>
    </p188:replyLst>
    <p188:txBody>
      <a:bodyPr/>
      <a:lstStyle/>
      <a:p>
        <a:r>
          <a:rPr lang="en-US"/>
          <a:t>MPFI: achieves interpolation by matching iteratively the data components in the wavenumber domain</a:t>
        </a:r>
      </a:p>
    </p188:txBody>
  </p188:cm>
  <p188:cm id="{EC1F3D4A-8BC4-49B1-84AF-DE4729E090F5}" authorId="{032AE2A3-6BFD-FF22-9341-BB6843556708}" created="2024-05-14T12:09:27.22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48851133" sldId="272"/>
      <ac:spMk id="10" creationId="{CB9F5A35-4D76-4AF7-4ACC-801A5DDA78AB}"/>
    </ac:deMkLst>
    <p188:txBody>
      <a:bodyPr/>
      <a:lstStyle/>
      <a:p>
        <a:r>
          <a:rPr lang="en-US"/>
          <a:t>Standard industry solution, relatively cheap, but limited robustness to spatial alias</a:t>
        </a:r>
      </a:p>
    </p188:txBody>
  </p188:cm>
  <p188:cm id="{0E247B06-8C43-4CD1-A99A-3D969633A334}" authorId="{032AE2A3-6BFD-FF22-9341-BB6843556708}" created="2024-05-14T12:10:32.5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48851133" sldId="272"/>
      <ac:spMk id="9" creationId="{09D75664-FA50-0DB3-449F-70FE821719A4}"/>
    </ac:deMkLst>
    <p188:txBody>
      <a:bodyPr/>
      <a:lstStyle/>
      <a:p>
        <a:r>
          <a:rPr lang="en-US"/>
          <a:t>Achieves interpolation by matching iteratively the data in the Radon domain (intercept time, dip)</a:t>
        </a:r>
      </a:p>
    </p188:txBody>
  </p188:cm>
  <p188:cm id="{54D1B8BB-36D6-4D8B-8F15-036640DBCC92}" authorId="{032AE2A3-6BFD-FF22-9341-BB6843556708}" created="2024-05-14T12:11:14.3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48851133" sldId="272"/>
      <ac:spMk id="11" creationId="{BA4E8C53-63C2-A01B-FB1B-10AB16456937}"/>
    </ac:deMkLst>
    <p188:txBody>
      <a:bodyPr/>
      <a:lstStyle/>
      <a:p>
        <a:r>
          <a:rPr lang="en-US"/>
          <a:t>More robust to aliasing and typically more accurate than MPFI, but significantly more expensive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0:07:53.94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24575,'71'0'0,"1"0"0,-4 0 0,19 0 0,-3 0 0,-30 0 0,-11 0 0,-7 0 0,-7 0 0,-6 0 0,-6 0 0,-7 0 0,-3 0 0,-2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0:08:02.0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1 122 24575,'34'0'0,"-6"0"0,-11 0 0,4 0 0,6 0 0,1 0 0,-3 0 0,-4 0 0,-4 0 0,-2 0 0,-2 0 0,-1 0 0,-3 0 0,1 0 0,2-2 0,7 0 0,8-1 0,9 0 0,5-1 0,1 1 0,-2-1 0,-3 1 0,-3 2 0,-3-1 0,3 2 0,3-2 0,5 0 0,5 0 0,5 1 0,4 0 0,2-1 0,-3-2 0,-8-1 0,-13 1 0,-12 1 0,-9 2 0,-5 0 0,-1 1 0,4 0 0,4 0 0,7-1 0,6-2 0,1 0 0,0 1 0,0 0 0,-1 1 0,6 0 0,5-1 0,2-2 0,-2 0 0,-6 1 0,-6 0 0,0 0 0,2 0 0,2-1 0,3 1 0,3 1 0,5-1 0,1-1 0,0-1 0,-9 0 0,-9 1 0,-8 3 0,-5 1 0,2 0 0,5 0 0,9 0 0,8 0 0,3 0 0,0 0 0,-5 0 0,-4 0 0,-3 0 0,0 0 0,2 0 0,2 0 0,3 0 0,-3 0 0,-4 0 0,-5 0 0,-7 0 0,-2 0 0,-3 0 0,0 0 0,-2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0:08:05.6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 24575,'65'0'0,"-6"0"0,-9 0 0,-4 0 0,-4 0 0,-6-3 0,-12-1 0,-6-1 0,-5 0 0,-3 2 0,-1 1 0,2-4 0,5-1 0,3 0 0,3-1 0,1 1 0,0 0 0,0 1 0,0 0 0,-1 3 0,0 0 0,-1 0 0,-1-1 0,-1 0 0,-2 1 0,-1 2 0,-1-1 0,3 1 0,2-1 0,0 1 0,-1 1 0,-3 0 0,-4 0 0,-5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0:08:10.7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1 160 24575,'35'0'0,"3"0"0,1-2 0,10-5 0,6-3 0,5-2 0,-5 0 0,-6 3 0,-7 0 0,-7 2 0,-5 0 0,-6 2 0,-6 2 0,-3 2 0,-3 1 0,1 0 0,3 0 0,4 0 0,2 0 0,1 0 0,-2 0 0,-4 0 0,-2 0 0,-1 0 0,3 0 0,6 0 0,5 0 0,3 0 0,0-1 0,0-1 0,0-1 0,1-1 0,3 0 0,1 1 0,1 0 0,3 1 0,1-2 0,-2 1 0,-1 1 0,-5 0 0,1 2 0,3-2 0,5-3 0,6-2 0,-1 1 0,-3 1 0,-4 0 0,-2 2 0,-2-1 0,-1 1 0,2 1 0,6 1 0,7 1 0,8 0 0,5 0 0,-3 0 0,-3 0 0,-7 0 0,-5 0 0,-5 0 0,-4 0 0,2 0 0,1 0 0,4 0 0,2 0 0,-3 0 0,-6 0 0,-7 0 0,-3 0 0,1 0 0,0 0 0,2 0 0,2 0 0,-1 0 0,-2 0 0,-7 0 0,-5 0 0,-4 0 0,-2 0 0,-2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0:08:12.6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0:08:15.4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0 104 24575,'47'0'0,"-8"0"0,-15 0 0,-4 0 0,-2 0 0,1 0 0,2 0 0,-2 0 0,-4 0 0,-4 0 0,-3 0 0,2 0 0,3 0 0,4-1 0,1 0 0,-3-2 0,-3-2 0,1-1 0,5-2 0,5-1 0,4 1 0,0 1 0,-1 2 0,-6 2 0,-1 1 0,0 1 0,5 1 0,5 0 0,1 0 0,-2 0 0,-3 0 0,-2 0 0,2-2 0,2-1 0,-3-1 0,-3-1 0,-6 2 0,-5 2 0,-3 0 0,9-1 0,2-1 0,14-3 0,-5 3 0,-3-1 0,-6 3 0,-2 1 0,5-2 0,8 1 0,7-1 0,7 0 0,4 2 0,1 0 0,-2 0 0,-5 0 0,-9 0 0,-2 0 0,-1 0 0,2 0 0,1 0 0,-3 0 0,-7 0 0,-6 0 0,-6 0 0,-3 0 0,10 0 0,5 0 0,15 0 0,-1 0 0,-3 0 0,-7 0 0,-1 0 0,3 0 0,4 0 0,1 0 0,-2 0 0,-3 0 0,-2 0 0,-2 0 0,0 0 0,-3 0 0,-1 0 0,-2 0 0,-1 0 0,1 0 0,-1 0 0,0 0 0,-2 0 0,1 0 0,1 0 0,1 0 0,2 0 0,0 0 0,0 0 0,1 0 0,3 0 0,3 0 0,1 0 0,-1 0 0,-3 0 0,-4 0 0,1 0 0,3 0 0,1 0 0,0 0 0,-3 0 0,-8 0 0,-3 0 0,1 0 0,6 0 0,4 0 0,3 0 0,-2 0 0,-3 0 0,-2 0 0,0 0 0,3 0 0,1 0 0,-2 0 0,-4 1 0,-6 1 0,-4 0 0,-7 19 0,1-15 0,-2 15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0:08:16.9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0:08:18.3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3T00:08:19.2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BED40-4C0B-B649-A249-678894B98C05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80628-4BE6-3E49-A2AE-BD759250E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18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31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 cross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76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circle it</a:t>
            </a:r>
          </a:p>
          <a:p>
            <a:r>
              <a:rPr lang="en-GB" dirty="0" err="1"/>
              <a:t>Scrn</a:t>
            </a:r>
            <a:r>
              <a:rPr lang="en-GB" dirty="0"/>
              <a:t> based model did recognise aliasing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21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TDRI is not physics blind, knows the dip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28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many update, the network will be generalised to all are, transfer learning</a:t>
            </a:r>
          </a:p>
          <a:p>
            <a:r>
              <a:rPr lang="en-GB" dirty="0"/>
              <a:t>For gulf of </a:t>
            </a:r>
            <a:r>
              <a:rPr lang="en-GB" dirty="0" err="1"/>
              <a:t>mexico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800" dirty="0">
                <a:effectLst/>
                <a:latin typeface="LinLibertineT"/>
              </a:rPr>
              <a:t>MDD requires stable interpolation across sparsely sampled receivers, significantly increasing the computational burden and complexity compared to UDD, which operates on common receiver gathers without such interpolation </a:t>
            </a:r>
            <a:endParaRPr lang="en-HK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1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7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MPFI are more subjected to interpolation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43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3700 km2 gulf of Mexico </a:t>
            </a:r>
            <a:r>
              <a:rPr lang="en-US" dirty="0" err="1"/>
              <a:t>dataseet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57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Receiver spaced 1000m source 50m, ideally we used both crossline and </a:t>
            </a:r>
            <a:r>
              <a:rPr lang="en-GB" dirty="0" err="1"/>
              <a:t>inlin</a:t>
            </a:r>
            <a:endParaRPr lang="en-GB" dirty="0"/>
          </a:p>
          <a:p>
            <a:r>
              <a:rPr lang="en-GB" dirty="0"/>
              <a:t>Edge patches has a lot of zero, </a:t>
            </a:r>
            <a:r>
              <a:rPr lang="en-GB" dirty="0" err="1"/>
              <a:t>maping</a:t>
            </a:r>
            <a:r>
              <a:rPr lang="en-GB" dirty="0"/>
              <a:t> zero to zero instead of amplitude to </a:t>
            </a:r>
            <a:r>
              <a:rPr lang="en-GB" dirty="0" err="1"/>
              <a:t>ampltide</a:t>
            </a:r>
            <a:r>
              <a:rPr lang="en-GB" dirty="0"/>
              <a:t>, remove instability in learning processes</a:t>
            </a:r>
          </a:p>
          <a:p>
            <a:r>
              <a:rPr lang="en-GB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67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Initially the objective is to use GAN, I came up with the idea of SCRN, this is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4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decide, this is the innovative part, this doesn’t </a:t>
            </a:r>
            <a:r>
              <a:rPr lang="en-GB" dirty="0" err="1"/>
              <a:t>exisit</a:t>
            </a:r>
            <a:endParaRPr lang="en-GB" dirty="0"/>
          </a:p>
          <a:p>
            <a:r>
              <a:rPr lang="en-GB" dirty="0"/>
              <a:t>Expand this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9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Quantitatively how we are doing, loss how well we are doing on the </a:t>
            </a:r>
            <a:r>
              <a:rPr lang="en-GB" dirty="0" err="1"/>
              <a:t>netwaork</a:t>
            </a:r>
            <a:r>
              <a:rPr lang="en-GB" dirty="0"/>
              <a:t> optimiser</a:t>
            </a:r>
          </a:p>
          <a:p>
            <a:r>
              <a:rPr lang="en-GB" dirty="0"/>
              <a:t>SNR could be misleading as it can be high by matching the high amplitude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1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use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80628-4BE6-3E49-A2AE-BD759250E8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22A2-3BCD-75D1-E1EF-8209B74B9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1C4B1-B5A9-4B49-87E3-F73CBA95C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48FBB-E2B4-AAF0-C9C5-F365BFE2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8EE2C-F691-65B8-93AC-2BEA1D5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08B51-F2FF-AD87-0136-8967749E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0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EBCE-C461-58BD-9EB5-00C1CAE4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B62A3-B767-C7A4-524E-087AF77AD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54985-5990-EBE7-8A07-7407A51B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51E2A-E8DD-32E8-EF4B-6A112C29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09C1D-878A-5836-E373-E7FEAECD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5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1E7E6-0E42-C78B-2C9B-3D5A82018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157BB-E2CD-CB52-BF32-B01512A5F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EFD1E-818C-C8EC-46C6-42499785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53811-1C7C-7BCE-61AB-CFC568DF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A5DA-2CEB-AC67-2D7F-2A3F9BDB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1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4A38-633D-244C-BEF8-EBA35FE3C86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1355-F21C-E042-BD9F-6436695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53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21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4A38-633D-244C-BEF8-EBA35FE3C86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1355-F21C-E042-BD9F-6436695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09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4A38-633D-244C-BEF8-EBA35FE3C86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1355-F21C-E042-BD9F-6436695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62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4A38-633D-244C-BEF8-EBA35FE3C86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1355-F21C-E042-BD9F-6436695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4A38-633D-244C-BEF8-EBA35FE3C86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1355-F21C-E042-BD9F-6436695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4A38-633D-244C-BEF8-EBA35FE3C86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1355-F21C-E042-BD9F-6436695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13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4A38-633D-244C-BEF8-EBA35FE3C86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1355-F21C-E042-BD9F-6436695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82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4A38-633D-244C-BEF8-EBA35FE3C86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1355-F21C-E042-BD9F-6436695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03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9CB6-5957-E0F6-FA09-C276548C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F9ED-B3D4-CF8D-3490-45A6AB4EA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75331-7146-85D3-0600-E6DD7A4D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98013-DB3A-D3AE-574E-2C0EE1B8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0925-85E3-0FAF-BAA9-E8AC5747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50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4A38-633D-244C-BEF8-EBA35FE3C86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1355-F21C-E042-BD9F-6436695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62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4A38-633D-244C-BEF8-EBA35FE3C86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1355-F21C-E042-BD9F-6436695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2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4A38-633D-244C-BEF8-EBA35FE3C86B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1355-F21C-E042-BD9F-64366956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8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1EE8-E097-A046-33F7-E40F7089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20078-B32A-A950-D6B6-D89F4DA03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B80A0-C90C-DE31-6B53-D1D601A17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756D-E2C5-6DA5-1C99-DCA729A9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D6019-C244-5D90-A108-49DD8AAC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0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D468-F7C5-279F-0495-3EE3A4A7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98DD-4126-3846-BC0B-1AD2FEE57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ACE79-AC47-081D-E71E-28B30A993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00F2B-0BF5-587C-2AFF-352C00BC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FA473-636A-26F7-5578-AAA1EAB5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127B4-8220-E2DB-B103-C5CF9582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6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0FB5-88F8-7378-D881-C8870044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F09A9-5064-8140-332B-D9E76E2E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0288B-B083-3236-93BD-B0B97887F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289E4-55C2-EF68-844F-C68119E28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2FA3E-3C1D-28D5-79F9-20B9F17F29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29C16-2ADB-8998-2A96-D31232FE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ECD46-A340-18C2-0BEC-8246514C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3F04D-A849-2FDF-10DC-F25D878A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4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22A4-8FE1-2715-C274-E8C5E77C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EE8ED-53CD-C124-03E7-B100B545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6D497-7D1F-4A46-E3C1-3A897CCC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AE086-DC39-DD43-5B0C-9765AECD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EDEC7-CA31-6BE6-6455-E7A8D0FD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99E66-4E0E-3ECA-DC85-F97F284A4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CE88-4289-4B39-5C8F-D6930F05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F10B-7EED-9985-E097-EA0FC736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A111E-7AAD-980A-E8B9-C1AB193A3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37201-F7B1-0184-6E1E-49C0D4F7D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F9E64-FA91-4E2A-579F-5DAEB556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4E72A-7FCF-8D09-DC40-B3F25D5D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EE7B3-8462-9E27-172C-C1D017A0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FE99-A5A9-94FC-C8CA-D70002CE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FA8D11-E1B7-5FB1-7BE1-42BC23B59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5E66C-E621-565F-1E47-4BA462655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D3A27-6303-5D95-5535-099689A3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E67D3-D3C9-17AC-A7D6-8DA611F5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0CF24-6CFA-BB71-8D83-8C62B1E9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43AED-5140-67C0-6D48-546B0FA1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8DEF7-A386-1E87-DD06-58B323914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D20B1-F121-1BD7-9BC8-7C03D78FC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B5D43-3DE9-8806-B498-85579D59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D22A-FD1F-59D9-D852-FB3B7CCB3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9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B7990-9DA2-4A4B-AFBE-35C2FBFD3558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02D6-89A4-FF4F-A640-098469CB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6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microsoft.com/office/2018/10/relationships/comments" Target="../comments/modernComment_10B_FB2146D4.xml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8C009FBD.xml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customXml" Target="../ink/ink4.xml"/><Relationship Id="rId19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17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57F5-CE6E-14A0-C535-C84E7F76A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149" y="853854"/>
            <a:ext cx="6769396" cy="2387600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Low-to-high-quality seismic image translation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8EEBC-ED5F-B065-1F1B-388F209D8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149" y="3785154"/>
            <a:ext cx="7152167" cy="120387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800" dirty="0"/>
              <a:t>Presented by: Ying Ting (Rhea) Lau</a:t>
            </a:r>
          </a:p>
          <a:p>
            <a:endParaRPr lang="en-US" sz="1800" dirty="0"/>
          </a:p>
          <a:p>
            <a:pPr algn="l"/>
            <a:r>
              <a:rPr lang="en-US" sz="1600" dirty="0"/>
              <a:t>External supervisors </a:t>
            </a:r>
            <a:r>
              <a:rPr lang="en-HK" sz="1600" dirty="0">
                <a:effectLst/>
                <a:latin typeface="LinLibertineTB"/>
              </a:rPr>
              <a:t>from SLB UK</a:t>
            </a:r>
            <a:r>
              <a:rPr lang="en-US" sz="1600" dirty="0"/>
              <a:t>: </a:t>
            </a:r>
            <a:r>
              <a:rPr lang="en-HK" sz="1600" dirty="0" err="1">
                <a:effectLst/>
                <a:latin typeface="LinLibertineT"/>
              </a:rPr>
              <a:t>Dr.</a:t>
            </a:r>
            <a:r>
              <a:rPr lang="en-HK" sz="1600" dirty="0">
                <a:effectLst/>
                <a:latin typeface="LinLibertineT"/>
              </a:rPr>
              <a:t> Rajiv Kumar, </a:t>
            </a:r>
            <a:r>
              <a:rPr lang="en-HK" sz="1600" dirty="0" err="1">
                <a:effectLst/>
                <a:latin typeface="LinLibertineT"/>
              </a:rPr>
              <a:t>Dr.</a:t>
            </a:r>
            <a:r>
              <a:rPr lang="en-HK" sz="1600" dirty="0">
                <a:effectLst/>
                <a:latin typeface="LinLibertineT"/>
              </a:rPr>
              <a:t> Massimiliano Vassallo</a:t>
            </a:r>
            <a:endParaRPr lang="en-US" sz="1600" dirty="0"/>
          </a:p>
          <a:p>
            <a:pPr algn="l"/>
            <a:r>
              <a:rPr lang="en-US" sz="1600" dirty="0"/>
              <a:t>Internal supervisor </a:t>
            </a:r>
            <a:r>
              <a:rPr lang="en-HK" sz="1600" dirty="0">
                <a:effectLst/>
                <a:latin typeface="LinLibertineTB"/>
              </a:rPr>
              <a:t>from ETH Zurich</a:t>
            </a:r>
            <a:r>
              <a:rPr lang="en-US" sz="1600" dirty="0"/>
              <a:t>: </a:t>
            </a:r>
            <a:r>
              <a:rPr lang="en-HK" sz="1600" dirty="0" err="1">
                <a:effectLst/>
                <a:latin typeface="LinLibertineT"/>
              </a:rPr>
              <a:t>Dr.</a:t>
            </a:r>
            <a:r>
              <a:rPr lang="en-HK" sz="1600" dirty="0">
                <a:effectLst/>
                <a:latin typeface="LinLibertineT"/>
              </a:rPr>
              <a:t> Dirk-Jan van </a:t>
            </a:r>
            <a:r>
              <a:rPr lang="en-HK" sz="1600" dirty="0" err="1">
                <a:effectLst/>
                <a:latin typeface="LinLibertineT"/>
              </a:rPr>
              <a:t>Manen</a:t>
            </a:r>
            <a:endParaRPr lang="en-HK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3F81F-9A80-BCF0-9400-FF18C221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382" y="1771728"/>
            <a:ext cx="4675867" cy="3314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B0D69-E193-574B-062A-D582540EF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8" r="66503"/>
          <a:stretch/>
        </p:blipFill>
        <p:spPr>
          <a:xfrm>
            <a:off x="923731" y="5254880"/>
            <a:ext cx="1026255" cy="1003300"/>
          </a:xfrm>
          <a:prstGeom prst="rect">
            <a:avLst/>
          </a:prstGeom>
        </p:spPr>
      </p:pic>
      <p:pic>
        <p:nvPicPr>
          <p:cNvPr id="1026" name="Picture 2" descr="IDEA League">
            <a:extLst>
              <a:ext uri="{FF2B5EF4-FFF2-40B4-BE49-F238E27FC236}">
                <a16:creationId xmlns:a16="http://schemas.microsoft.com/office/drawing/2014/main" id="{FCB63E6C-F7E9-6B09-8046-515208832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986" y="5532732"/>
            <a:ext cx="2742298" cy="5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2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D1A2-5028-00EA-5E0F-DB52FBFCF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training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A8DB2-2888-40F6-9A4E-EFEDD7C33C09}"/>
              </a:ext>
            </a:extLst>
          </p:cNvPr>
          <p:cNvSpPr/>
          <p:nvPr/>
        </p:nvSpPr>
        <p:spPr>
          <a:xfrm>
            <a:off x="4965513" y="2826709"/>
            <a:ext cx="2494942" cy="19863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bg1"/>
              </a:solidFill>
              <a:latin typeface="SLB Sans Book" panose="0200050304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30EC2-DE5B-0D77-3EA3-772E006F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813" y="2838563"/>
            <a:ext cx="2206680" cy="1716565"/>
          </a:xfrm>
          <a:prstGeom prst="rect">
            <a:avLst/>
          </a:prstGeom>
          <a:ln w="12700">
            <a:noFill/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38364-C870-C409-35B6-BBAA642E3254}"/>
              </a:ext>
            </a:extLst>
          </p:cNvPr>
          <p:cNvSpPr/>
          <p:nvPr/>
        </p:nvSpPr>
        <p:spPr>
          <a:xfrm>
            <a:off x="1972480" y="2492132"/>
            <a:ext cx="2218411" cy="1741332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0C542-1E99-70BC-60A0-316335AAD1BE}"/>
              </a:ext>
            </a:extLst>
          </p:cNvPr>
          <p:cNvSpPr/>
          <p:nvPr/>
        </p:nvSpPr>
        <p:spPr>
          <a:xfrm>
            <a:off x="1861862" y="2597369"/>
            <a:ext cx="2218411" cy="1741332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26E29-EBA6-63BB-9F2F-8C62A084A9D1}"/>
              </a:ext>
            </a:extLst>
          </p:cNvPr>
          <p:cNvSpPr/>
          <p:nvPr/>
        </p:nvSpPr>
        <p:spPr>
          <a:xfrm>
            <a:off x="1747025" y="2725328"/>
            <a:ext cx="2218411" cy="1741332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F8FA2-0515-349E-83A6-D208A2534E17}"/>
              </a:ext>
            </a:extLst>
          </p:cNvPr>
          <p:cNvSpPr txBox="1"/>
          <p:nvPr/>
        </p:nvSpPr>
        <p:spPr>
          <a:xfrm>
            <a:off x="2160563" y="3606592"/>
            <a:ext cx="126316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1200" b="1" dirty="0">
                <a:solidFill>
                  <a:schemeClr val="bg1"/>
                </a:solidFill>
                <a:latin typeface="SLB Sans Book" panose="02000503040000020004" pitchFamily="2" charset="0"/>
              </a:rPr>
              <a:t>2D Seismic Slices</a:t>
            </a:r>
            <a:endParaRPr lang="en-GB" sz="1200" b="1" kern="1200" dirty="0">
              <a:solidFill>
                <a:schemeClr val="bg1"/>
              </a:solidFill>
              <a:latin typeface="SLB Sans Book" panose="02000503040000020004" pitchFamily="2" charset="0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CA1998-96C4-1EC0-EBC5-B21D50C01D9F}"/>
              </a:ext>
            </a:extLst>
          </p:cNvPr>
          <p:cNvCxnSpPr/>
          <p:nvPr/>
        </p:nvCxnSpPr>
        <p:spPr>
          <a:xfrm flipH="1">
            <a:off x="1367141" y="2092986"/>
            <a:ext cx="954156" cy="1033669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316BA9-B2A6-6673-5620-81678600D523}"/>
              </a:ext>
            </a:extLst>
          </p:cNvPr>
          <p:cNvCxnSpPr>
            <a:cxnSpLocks/>
          </p:cNvCxnSpPr>
          <p:nvPr/>
        </p:nvCxnSpPr>
        <p:spPr>
          <a:xfrm>
            <a:off x="1367141" y="3126655"/>
            <a:ext cx="0" cy="1741336"/>
          </a:xfrm>
          <a:prstGeom prst="line">
            <a:avLst/>
          </a:prstGeom>
          <a:ln w="19050" cap="rnd">
            <a:solidFill>
              <a:schemeClr val="accent4"/>
            </a:solidFill>
            <a:round/>
            <a:headEnd type="none" w="med" len="med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86C6D9-579E-0983-1CB0-99C224244FFA}"/>
              </a:ext>
            </a:extLst>
          </p:cNvPr>
          <p:cNvCxnSpPr>
            <a:cxnSpLocks/>
          </p:cNvCxnSpPr>
          <p:nvPr/>
        </p:nvCxnSpPr>
        <p:spPr>
          <a:xfrm flipH="1">
            <a:off x="1002508" y="2336348"/>
            <a:ext cx="304193" cy="291280"/>
          </a:xfrm>
          <a:prstGeom prst="line">
            <a:avLst/>
          </a:prstGeom>
          <a:ln w="19050">
            <a:solidFill>
              <a:schemeClr val="accent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33E690-B43F-1961-5E4E-A2E0500502B1}"/>
              </a:ext>
            </a:extLst>
          </p:cNvPr>
          <p:cNvCxnSpPr>
            <a:cxnSpLocks/>
          </p:cNvCxnSpPr>
          <p:nvPr/>
        </p:nvCxnSpPr>
        <p:spPr>
          <a:xfrm>
            <a:off x="1002508" y="2627628"/>
            <a:ext cx="416868" cy="7694"/>
          </a:xfrm>
          <a:prstGeom prst="line">
            <a:avLst/>
          </a:prstGeom>
          <a:ln w="19050" cap="rnd">
            <a:solidFill>
              <a:schemeClr val="accent4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47A9EA-7A4C-18A3-383F-5EA4319B337E}"/>
              </a:ext>
            </a:extLst>
          </p:cNvPr>
          <p:cNvCxnSpPr>
            <a:cxnSpLocks/>
          </p:cNvCxnSpPr>
          <p:nvPr/>
        </p:nvCxnSpPr>
        <p:spPr>
          <a:xfrm>
            <a:off x="1002508" y="2635322"/>
            <a:ext cx="0" cy="380594"/>
          </a:xfrm>
          <a:prstGeom prst="line">
            <a:avLst/>
          </a:prstGeom>
          <a:ln w="19050" cap="rnd">
            <a:solidFill>
              <a:schemeClr val="accent4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DDA882-9CEC-3BA0-A9A3-766188BBC5F0}"/>
              </a:ext>
            </a:extLst>
          </p:cNvPr>
          <p:cNvSpPr txBox="1"/>
          <p:nvPr/>
        </p:nvSpPr>
        <p:spPr>
          <a:xfrm>
            <a:off x="1205667" y="2127703"/>
            <a:ext cx="34945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1200" b="0" kern="1200" dirty="0">
                <a:solidFill>
                  <a:schemeClr val="accent4"/>
                </a:solidFill>
                <a:latin typeface="SLB Sans Book" panose="02000503040000020004" pitchFamily="2" charset="0"/>
                <a:ea typeface="+mn-ea"/>
                <a:cs typeface="+mn-cs"/>
              </a:rPr>
              <a:t>Inline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1A6AB-4985-8984-C3F3-407930F48D83}"/>
              </a:ext>
            </a:extLst>
          </p:cNvPr>
          <p:cNvSpPr txBox="1"/>
          <p:nvPr/>
        </p:nvSpPr>
        <p:spPr>
          <a:xfrm rot="18545213">
            <a:off x="1173386" y="2604756"/>
            <a:ext cx="628377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1200" dirty="0">
                <a:solidFill>
                  <a:schemeClr val="accent4"/>
                </a:solidFill>
                <a:latin typeface="SLB Sans Book" panose="02000503040000020004" pitchFamily="2" charset="0"/>
              </a:rPr>
              <a:t>Cross</a:t>
            </a:r>
            <a:r>
              <a:rPr lang="en-GB" sz="1200" b="0" kern="1200" dirty="0">
                <a:solidFill>
                  <a:schemeClr val="accent4"/>
                </a:solidFill>
                <a:latin typeface="SLB Sans Book" panose="02000503040000020004" pitchFamily="2" charset="0"/>
                <a:ea typeface="+mn-ea"/>
                <a:cs typeface="+mn-cs"/>
              </a:rPr>
              <a:t>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D26575-49D4-216D-40E5-62EBD8023EB6}"/>
              </a:ext>
            </a:extLst>
          </p:cNvPr>
          <p:cNvSpPr txBox="1"/>
          <p:nvPr/>
        </p:nvSpPr>
        <p:spPr>
          <a:xfrm>
            <a:off x="838200" y="3075228"/>
            <a:ext cx="32861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1200" dirty="0">
                <a:solidFill>
                  <a:schemeClr val="accent4"/>
                </a:solidFill>
                <a:latin typeface="SLB Sans Book" panose="02000503040000020004" pitchFamily="2" charset="0"/>
              </a:rPr>
              <a:t>Time</a:t>
            </a:r>
            <a:endParaRPr lang="en-GB" sz="1200" b="0" kern="1200" dirty="0">
              <a:solidFill>
                <a:schemeClr val="accent4"/>
              </a:solidFill>
              <a:latin typeface="SLB Sans Book" panose="02000503040000020004" pitchFamily="2" charset="0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6C55BE-CA2C-9E1E-6ED8-2898CAD28F3A}"/>
              </a:ext>
            </a:extLst>
          </p:cNvPr>
          <p:cNvCxnSpPr/>
          <p:nvPr/>
        </p:nvCxnSpPr>
        <p:spPr>
          <a:xfrm>
            <a:off x="2314522" y="2101470"/>
            <a:ext cx="2218413" cy="0"/>
          </a:xfrm>
          <a:prstGeom prst="line">
            <a:avLst/>
          </a:prstGeom>
          <a:ln w="19050" cap="rnd">
            <a:solidFill>
              <a:schemeClr val="accent4"/>
            </a:solidFill>
            <a:round/>
            <a:headEnd type="none" w="med" len="med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211CBE-7E07-BCF1-29F0-5CADF790F22C}"/>
              </a:ext>
            </a:extLst>
          </p:cNvPr>
          <p:cNvCxnSpPr/>
          <p:nvPr/>
        </p:nvCxnSpPr>
        <p:spPr>
          <a:xfrm>
            <a:off x="1367141" y="4867991"/>
            <a:ext cx="2218413" cy="0"/>
          </a:xfrm>
          <a:prstGeom prst="line">
            <a:avLst/>
          </a:prstGeom>
          <a:ln w="19050" cap="rnd">
            <a:solidFill>
              <a:schemeClr val="accent4"/>
            </a:solidFill>
            <a:round/>
            <a:headEnd type="none" w="med" len="med"/>
            <a:tailEnd type="non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7FB1F1-952C-B3F7-360A-E2780E39DA15}"/>
              </a:ext>
            </a:extLst>
          </p:cNvPr>
          <p:cNvCxnSpPr>
            <a:cxnSpLocks/>
          </p:cNvCxnSpPr>
          <p:nvPr/>
        </p:nvCxnSpPr>
        <p:spPr>
          <a:xfrm>
            <a:off x="4532935" y="2109143"/>
            <a:ext cx="0" cy="1741336"/>
          </a:xfrm>
          <a:prstGeom prst="line">
            <a:avLst/>
          </a:prstGeom>
          <a:ln w="19050" cap="rnd">
            <a:solidFill>
              <a:schemeClr val="accent4"/>
            </a:solidFill>
            <a:round/>
            <a:headEnd type="none" w="med" len="med"/>
            <a:tailEnd type="non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4AA8F5-D8F5-62A2-E788-6B6E493E1922}"/>
              </a:ext>
            </a:extLst>
          </p:cNvPr>
          <p:cNvCxnSpPr/>
          <p:nvPr/>
        </p:nvCxnSpPr>
        <p:spPr>
          <a:xfrm flipH="1">
            <a:off x="3585554" y="3834320"/>
            <a:ext cx="954156" cy="1033669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none" w="med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4359A62-A2AD-20E7-3B30-0F7A09246A68}"/>
              </a:ext>
            </a:extLst>
          </p:cNvPr>
          <p:cNvSpPr txBox="1"/>
          <p:nvPr/>
        </p:nvSpPr>
        <p:spPr>
          <a:xfrm>
            <a:off x="2741211" y="1811675"/>
            <a:ext cx="13785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1200" b="1" dirty="0">
                <a:solidFill>
                  <a:schemeClr val="accent4"/>
                </a:solidFill>
                <a:latin typeface="SLB Sans Book" panose="02000503040000020004" pitchFamily="2" charset="0"/>
              </a:rPr>
              <a:t>3D Seismic Volume</a:t>
            </a:r>
            <a:endParaRPr lang="en-GB" sz="1200" b="1" kern="1200" dirty="0">
              <a:solidFill>
                <a:schemeClr val="accent4"/>
              </a:solidFill>
              <a:latin typeface="SLB Sans Book" panose="02000503040000020004" pitchFamily="2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D2480B-2CEC-3CB8-2C0F-F659E56856C1}"/>
              </a:ext>
            </a:extLst>
          </p:cNvPr>
          <p:cNvSpPr/>
          <p:nvPr/>
        </p:nvSpPr>
        <p:spPr>
          <a:xfrm>
            <a:off x="5475109" y="2840438"/>
            <a:ext cx="503592" cy="483781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CBD6B5-4A6F-A237-658F-E237DBCEEF89}"/>
              </a:ext>
            </a:extLst>
          </p:cNvPr>
          <p:cNvSpPr txBox="1"/>
          <p:nvPr/>
        </p:nvSpPr>
        <p:spPr>
          <a:xfrm>
            <a:off x="5038458" y="2613080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256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177B50-9BB6-3495-F416-64CB20102299}"/>
              </a:ext>
            </a:extLst>
          </p:cNvPr>
          <p:cNvSpPr txBox="1"/>
          <p:nvPr/>
        </p:nvSpPr>
        <p:spPr>
          <a:xfrm rot="16200000">
            <a:off x="4653726" y="296864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256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081E69-A835-E463-08FB-A15F42F8DB86}"/>
              </a:ext>
            </a:extLst>
          </p:cNvPr>
          <p:cNvSpPr/>
          <p:nvPr/>
        </p:nvSpPr>
        <p:spPr>
          <a:xfrm>
            <a:off x="4971517" y="3324219"/>
            <a:ext cx="503592" cy="483781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44F17C-99E0-150C-3C3B-22D74E393DFB}"/>
              </a:ext>
            </a:extLst>
          </p:cNvPr>
          <p:cNvSpPr/>
          <p:nvPr/>
        </p:nvSpPr>
        <p:spPr>
          <a:xfrm>
            <a:off x="4971517" y="4329903"/>
            <a:ext cx="503592" cy="483781"/>
          </a:xfrm>
          <a:prstGeom prst="rect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5"/>
                </a:solidFill>
              </a:rPr>
              <a:t>Edge Patch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9CDB46-8C35-BABD-76CA-A812E6FBD686}"/>
              </a:ext>
            </a:extLst>
          </p:cNvPr>
          <p:cNvSpPr/>
          <p:nvPr/>
        </p:nvSpPr>
        <p:spPr>
          <a:xfrm>
            <a:off x="6956870" y="2839429"/>
            <a:ext cx="503592" cy="483781"/>
          </a:xfrm>
          <a:prstGeom prst="rect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5"/>
                </a:solidFill>
              </a:rPr>
              <a:t>Edge Patch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6379FD-73EC-D153-AB99-EED35468FCB8}"/>
              </a:ext>
            </a:extLst>
          </p:cNvPr>
          <p:cNvSpPr/>
          <p:nvPr/>
        </p:nvSpPr>
        <p:spPr>
          <a:xfrm>
            <a:off x="6956870" y="4329272"/>
            <a:ext cx="503592" cy="483781"/>
          </a:xfrm>
          <a:prstGeom prst="rect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5"/>
                </a:solidFill>
              </a:rPr>
              <a:t>Edge Patch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E0E848-7982-C10B-6D98-2158FC1773C6}"/>
              </a:ext>
            </a:extLst>
          </p:cNvPr>
          <p:cNvSpPr/>
          <p:nvPr/>
        </p:nvSpPr>
        <p:spPr>
          <a:xfrm>
            <a:off x="6956870" y="3845492"/>
            <a:ext cx="503592" cy="483781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accent5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E0352C-ABFB-D067-02B2-2DA4C40A2060}"/>
              </a:ext>
            </a:extLst>
          </p:cNvPr>
          <p:cNvSpPr/>
          <p:nvPr/>
        </p:nvSpPr>
        <p:spPr>
          <a:xfrm>
            <a:off x="6453278" y="4329273"/>
            <a:ext cx="503592" cy="483781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accent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0748B-05E8-6EB0-429B-92A1C3DEE6B6}"/>
              </a:ext>
            </a:extLst>
          </p:cNvPr>
          <p:cNvSpPr txBox="1"/>
          <p:nvPr/>
        </p:nvSpPr>
        <p:spPr>
          <a:xfrm>
            <a:off x="5994009" y="2679422"/>
            <a:ext cx="97398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.  .  .  .  .  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9C33AC-55B9-25F9-B220-8A47B598EBD8}"/>
              </a:ext>
            </a:extLst>
          </p:cNvPr>
          <p:cNvSpPr txBox="1"/>
          <p:nvPr/>
        </p:nvSpPr>
        <p:spPr>
          <a:xfrm>
            <a:off x="5491706" y="4546492"/>
            <a:ext cx="973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5"/>
                </a:solidFill>
              </a:rPr>
              <a:t>.  .  .  .  .  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2EB92A-B832-188B-4CF3-00044FBB8350}"/>
              </a:ext>
            </a:extLst>
          </p:cNvPr>
          <p:cNvSpPr txBox="1"/>
          <p:nvPr/>
        </p:nvSpPr>
        <p:spPr>
          <a:xfrm rot="5400000">
            <a:off x="4813046" y="3893044"/>
            <a:ext cx="5339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.  .  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E6B4F-4F86-025C-8ED1-5E804CC2BDE8}"/>
              </a:ext>
            </a:extLst>
          </p:cNvPr>
          <p:cNvSpPr txBox="1"/>
          <p:nvPr/>
        </p:nvSpPr>
        <p:spPr>
          <a:xfrm rot="5400000">
            <a:off x="7197732" y="3421894"/>
            <a:ext cx="53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5"/>
                </a:solidFill>
              </a:rPr>
              <a:t>.  .  .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48702E-A039-C3A9-85DC-28CD66088A62}"/>
              </a:ext>
            </a:extLst>
          </p:cNvPr>
          <p:cNvCxnSpPr>
            <a:cxnSpLocks/>
            <a:stCxn id="26" idx="1"/>
          </p:cNvCxnSpPr>
          <p:nvPr/>
        </p:nvCxnSpPr>
        <p:spPr>
          <a:xfrm>
            <a:off x="4971517" y="3566110"/>
            <a:ext cx="769486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50D082-2183-99D9-4026-CA37CFE7904B}"/>
              </a:ext>
            </a:extLst>
          </p:cNvPr>
          <p:cNvCxnSpPr>
            <a:cxnSpLocks/>
            <a:stCxn id="53" idx="3"/>
            <a:endCxn id="23" idx="3"/>
          </p:cNvCxnSpPr>
          <p:nvPr/>
        </p:nvCxnSpPr>
        <p:spPr>
          <a:xfrm>
            <a:off x="5475109" y="3082329"/>
            <a:ext cx="503592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1516660-CAC9-2B05-CD9B-7600FBA9F76A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5726905" y="2840438"/>
            <a:ext cx="0" cy="725672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C1617E-F44C-3673-3651-D037B39E54E5}"/>
              </a:ext>
            </a:extLst>
          </p:cNvPr>
          <p:cNvCxnSpPr>
            <a:cxnSpLocks/>
            <a:stCxn id="53" idx="2"/>
            <a:endCxn id="26" idx="2"/>
          </p:cNvCxnSpPr>
          <p:nvPr/>
        </p:nvCxnSpPr>
        <p:spPr>
          <a:xfrm>
            <a:off x="5223313" y="3324219"/>
            <a:ext cx="0" cy="483781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815DE6-33BA-22C1-89C9-292C1B49DC4C}"/>
              </a:ext>
            </a:extLst>
          </p:cNvPr>
          <p:cNvCxnSpPr>
            <a:cxnSpLocks/>
          </p:cNvCxnSpPr>
          <p:nvPr/>
        </p:nvCxnSpPr>
        <p:spPr>
          <a:xfrm>
            <a:off x="6705074" y="4329272"/>
            <a:ext cx="0" cy="483781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D4CCC1-E09C-738E-81CC-E85F7780B8A2}"/>
              </a:ext>
            </a:extLst>
          </p:cNvPr>
          <p:cNvCxnSpPr>
            <a:cxnSpLocks/>
          </p:cNvCxnSpPr>
          <p:nvPr/>
        </p:nvCxnSpPr>
        <p:spPr>
          <a:xfrm>
            <a:off x="6956870" y="4077604"/>
            <a:ext cx="503592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8C8D9CEF-9AB4-910F-F527-C7B94442C5E0}"/>
              </a:ext>
            </a:extLst>
          </p:cNvPr>
          <p:cNvSpPr/>
          <p:nvPr/>
        </p:nvSpPr>
        <p:spPr>
          <a:xfrm rot="5400000">
            <a:off x="5694987" y="2468924"/>
            <a:ext cx="92617" cy="50812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35F6AB-4EEF-FBB4-09FD-61D361C4D1DA}"/>
              </a:ext>
            </a:extLst>
          </p:cNvPr>
          <p:cNvSpPr txBox="1"/>
          <p:nvPr/>
        </p:nvSpPr>
        <p:spPr>
          <a:xfrm>
            <a:off x="4883451" y="2276566"/>
            <a:ext cx="171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Patches are 50% overlapping in both directions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F708F6-AD3C-14BB-A327-EEDC687A7003}"/>
              </a:ext>
            </a:extLst>
          </p:cNvPr>
          <p:cNvSpPr txBox="1"/>
          <p:nvPr/>
        </p:nvSpPr>
        <p:spPr>
          <a:xfrm>
            <a:off x="5750899" y="4563764"/>
            <a:ext cx="973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2"/>
                </a:solidFill>
              </a:rPr>
              <a:t>Zero padding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2D88CE-564A-2EAA-51B3-7FDD4D1BFF97}"/>
              </a:ext>
            </a:extLst>
          </p:cNvPr>
          <p:cNvSpPr txBox="1"/>
          <p:nvPr/>
        </p:nvSpPr>
        <p:spPr>
          <a:xfrm rot="16200000">
            <a:off x="6827633" y="3664563"/>
            <a:ext cx="973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2"/>
                </a:solidFill>
              </a:rPr>
              <a:t>Zero padding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B22000E-4F15-F7F2-A1DF-AE4A389D0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71" y="2838563"/>
            <a:ext cx="2206680" cy="1716565"/>
          </a:xfrm>
          <a:prstGeom prst="rect">
            <a:avLst/>
          </a:prstGeom>
          <a:ln w="12700">
            <a:solidFill>
              <a:schemeClr val="accent3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C9CDDC-55DC-54D4-3B7F-5E5E0267010D}"/>
              </a:ext>
            </a:extLst>
          </p:cNvPr>
          <p:cNvCxnSpPr>
            <a:cxnSpLocks/>
          </p:cNvCxnSpPr>
          <p:nvPr/>
        </p:nvCxnSpPr>
        <p:spPr>
          <a:xfrm>
            <a:off x="3585554" y="3126655"/>
            <a:ext cx="0" cy="1741336"/>
          </a:xfrm>
          <a:prstGeom prst="line">
            <a:avLst/>
          </a:prstGeom>
          <a:ln w="19050" cap="rnd">
            <a:solidFill>
              <a:schemeClr val="accent4"/>
            </a:solidFill>
            <a:round/>
            <a:headEnd type="none" w="med" len="med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FA876F-C762-1E0B-1809-89FD1E574E76}"/>
              </a:ext>
            </a:extLst>
          </p:cNvPr>
          <p:cNvCxnSpPr/>
          <p:nvPr/>
        </p:nvCxnSpPr>
        <p:spPr>
          <a:xfrm>
            <a:off x="1367141" y="3126655"/>
            <a:ext cx="2218413" cy="0"/>
          </a:xfrm>
          <a:prstGeom prst="line">
            <a:avLst/>
          </a:prstGeom>
          <a:ln w="19050" cap="rnd">
            <a:solidFill>
              <a:schemeClr val="accent4"/>
            </a:solidFill>
            <a:round/>
            <a:headEnd type="none" w="med" len="med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2647781-CF8F-6DE6-FC3B-BBEB21491F6C}"/>
              </a:ext>
            </a:extLst>
          </p:cNvPr>
          <p:cNvSpPr txBox="1"/>
          <p:nvPr/>
        </p:nvSpPr>
        <p:spPr>
          <a:xfrm>
            <a:off x="2136209" y="3950232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2D Seismic Slice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2CF4A9-1057-B6BC-CBB5-C027C9E0B086}"/>
              </a:ext>
            </a:extLst>
          </p:cNvPr>
          <p:cNvCxnSpPr/>
          <p:nvPr/>
        </p:nvCxnSpPr>
        <p:spPr>
          <a:xfrm flipH="1">
            <a:off x="3585554" y="2092985"/>
            <a:ext cx="954156" cy="1033669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5F54C38-4781-C551-DB39-09EECBC961B9}"/>
              </a:ext>
            </a:extLst>
          </p:cNvPr>
          <p:cNvSpPr txBox="1"/>
          <p:nvPr/>
        </p:nvSpPr>
        <p:spPr>
          <a:xfrm>
            <a:off x="5432580" y="3974586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2D Seismic Slice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0EDCC3-4007-5DCE-452F-5004B28D4F33}"/>
              </a:ext>
            </a:extLst>
          </p:cNvPr>
          <p:cNvCxnSpPr>
            <a:stCxn id="46" idx="3"/>
            <a:endCxn id="5" idx="1"/>
          </p:cNvCxnSpPr>
          <p:nvPr/>
        </p:nvCxnSpPr>
        <p:spPr>
          <a:xfrm>
            <a:off x="3844551" y="3696846"/>
            <a:ext cx="11352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08DCB7F-E9A1-9641-3C1D-903743C5E6F2}"/>
              </a:ext>
            </a:extLst>
          </p:cNvPr>
          <p:cNvSpPr/>
          <p:nvPr/>
        </p:nvSpPr>
        <p:spPr>
          <a:xfrm>
            <a:off x="4971517" y="2840438"/>
            <a:ext cx="503592" cy="483781"/>
          </a:xfrm>
          <a:prstGeom prst="rect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2D Patch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DF2022-598C-A8DF-A05D-E193AB7612C7}"/>
              </a:ext>
            </a:extLst>
          </p:cNvPr>
          <p:cNvSpPr txBox="1"/>
          <p:nvPr/>
        </p:nvSpPr>
        <p:spPr>
          <a:xfrm rot="18543157">
            <a:off x="951235" y="2361873"/>
            <a:ext cx="24045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1000" dirty="0">
                <a:solidFill>
                  <a:schemeClr val="accent4"/>
                </a:solidFill>
                <a:latin typeface="SLB Sans Book" panose="02000503040000020004" pitchFamily="2" charset="0"/>
              </a:rPr>
              <a:t>601</a:t>
            </a:r>
            <a:endParaRPr lang="en-GB" sz="1000" b="0" kern="1200" dirty="0">
              <a:solidFill>
                <a:schemeClr val="accent4"/>
              </a:solidFill>
              <a:latin typeface="SLB Sans Book" panose="02000503040000020004" pitchFamily="2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7E3336-1F48-2593-6003-CB906CEE51D8}"/>
              </a:ext>
            </a:extLst>
          </p:cNvPr>
          <p:cNvSpPr txBox="1"/>
          <p:nvPr/>
        </p:nvSpPr>
        <p:spPr>
          <a:xfrm>
            <a:off x="1059141" y="2627628"/>
            <a:ext cx="24045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1000" b="0" kern="1200" dirty="0">
                <a:solidFill>
                  <a:schemeClr val="accent4"/>
                </a:solidFill>
                <a:latin typeface="SLB Sans Book" panose="02000503040000020004" pitchFamily="2" charset="0"/>
                <a:ea typeface="+mn-ea"/>
                <a:cs typeface="+mn-cs"/>
              </a:rPr>
              <a:t>826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9CBEC6-21A7-9F58-976B-E05607AC1745}"/>
              </a:ext>
            </a:extLst>
          </p:cNvPr>
          <p:cNvSpPr txBox="1"/>
          <p:nvPr/>
        </p:nvSpPr>
        <p:spPr>
          <a:xfrm rot="16200000">
            <a:off x="805338" y="2694011"/>
            <a:ext cx="24045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1000" dirty="0">
                <a:solidFill>
                  <a:schemeClr val="accent4"/>
                </a:solidFill>
                <a:latin typeface="SLB Sans Book" panose="02000503040000020004" pitchFamily="2" charset="0"/>
              </a:rPr>
              <a:t>500</a:t>
            </a:r>
            <a:endParaRPr lang="en-GB" sz="1000" b="0" kern="1200" dirty="0">
              <a:solidFill>
                <a:schemeClr val="accent4"/>
              </a:solidFill>
              <a:latin typeface="SLB Sans Book" panose="02000503040000020004" pitchFamily="2" charset="0"/>
              <a:ea typeface="+mn-ea"/>
              <a:cs typeface="+mn-cs"/>
            </a:endParaRP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CB31E62B-36D3-7A72-BB2A-82678CBEA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87"/>
          <a:stretch/>
        </p:blipFill>
        <p:spPr bwMode="auto">
          <a:xfrm rot="5400000" flipV="1">
            <a:off x="8765193" y="2275590"/>
            <a:ext cx="2120343" cy="30198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Multiplication Sign 2">
            <a:extLst>
              <a:ext uri="{FF2B5EF4-FFF2-40B4-BE49-F238E27FC236}">
                <a16:creationId xmlns:a16="http://schemas.microsoft.com/office/drawing/2014/main" id="{83C162EE-7936-1AC7-B54A-B07011FDC814}"/>
              </a:ext>
            </a:extLst>
          </p:cNvPr>
          <p:cNvSpPr/>
          <p:nvPr/>
        </p:nvSpPr>
        <p:spPr>
          <a:xfrm>
            <a:off x="10835978" y="2768545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Multiplication Sign 7">
            <a:extLst>
              <a:ext uri="{FF2B5EF4-FFF2-40B4-BE49-F238E27FC236}">
                <a16:creationId xmlns:a16="http://schemas.microsoft.com/office/drawing/2014/main" id="{D6C4A2BB-9873-7302-D30E-FA42A2685CAD}"/>
              </a:ext>
            </a:extLst>
          </p:cNvPr>
          <p:cNvSpPr/>
          <p:nvPr/>
        </p:nvSpPr>
        <p:spPr>
          <a:xfrm>
            <a:off x="10828016" y="3307121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Multiplication Sign 12">
            <a:extLst>
              <a:ext uri="{FF2B5EF4-FFF2-40B4-BE49-F238E27FC236}">
                <a16:creationId xmlns:a16="http://schemas.microsoft.com/office/drawing/2014/main" id="{184EFD09-8EB0-E4A6-B82D-CFEE8677084B}"/>
              </a:ext>
            </a:extLst>
          </p:cNvPr>
          <p:cNvSpPr/>
          <p:nvPr/>
        </p:nvSpPr>
        <p:spPr>
          <a:xfrm>
            <a:off x="10828607" y="3789947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Multiplication Sign 13">
            <a:extLst>
              <a:ext uri="{FF2B5EF4-FFF2-40B4-BE49-F238E27FC236}">
                <a16:creationId xmlns:a16="http://schemas.microsoft.com/office/drawing/2014/main" id="{F22F995D-B5E1-7CBC-C0CF-CDDF0B866A6B}"/>
              </a:ext>
            </a:extLst>
          </p:cNvPr>
          <p:cNvSpPr/>
          <p:nvPr/>
        </p:nvSpPr>
        <p:spPr>
          <a:xfrm>
            <a:off x="10820645" y="4328523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Multiplication Sign 14">
            <a:extLst>
              <a:ext uri="{FF2B5EF4-FFF2-40B4-BE49-F238E27FC236}">
                <a16:creationId xmlns:a16="http://schemas.microsoft.com/office/drawing/2014/main" id="{625D0C0C-3B6F-F228-D8D6-B0D9E3B3BF6A}"/>
              </a:ext>
            </a:extLst>
          </p:cNvPr>
          <p:cNvSpPr/>
          <p:nvPr/>
        </p:nvSpPr>
        <p:spPr>
          <a:xfrm>
            <a:off x="10322332" y="4333198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Multiplication Sign 21">
            <a:extLst>
              <a:ext uri="{FF2B5EF4-FFF2-40B4-BE49-F238E27FC236}">
                <a16:creationId xmlns:a16="http://schemas.microsoft.com/office/drawing/2014/main" id="{1E5B88D7-0737-DC2D-71C3-74B820C6E1A4}"/>
              </a:ext>
            </a:extLst>
          </p:cNvPr>
          <p:cNvSpPr/>
          <p:nvPr/>
        </p:nvSpPr>
        <p:spPr>
          <a:xfrm>
            <a:off x="9833635" y="4328286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Multiplication Sign 22">
            <a:extLst>
              <a:ext uri="{FF2B5EF4-FFF2-40B4-BE49-F238E27FC236}">
                <a16:creationId xmlns:a16="http://schemas.microsoft.com/office/drawing/2014/main" id="{58282954-690F-1067-7EFB-CA82D9DBF7FC}"/>
              </a:ext>
            </a:extLst>
          </p:cNvPr>
          <p:cNvSpPr/>
          <p:nvPr/>
        </p:nvSpPr>
        <p:spPr>
          <a:xfrm>
            <a:off x="9335322" y="4332961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Multiplication Sign 23">
            <a:extLst>
              <a:ext uri="{FF2B5EF4-FFF2-40B4-BE49-F238E27FC236}">
                <a16:creationId xmlns:a16="http://schemas.microsoft.com/office/drawing/2014/main" id="{BE6DB4B4-86B5-C84E-F07F-72156FDDFE62}"/>
              </a:ext>
            </a:extLst>
          </p:cNvPr>
          <p:cNvSpPr/>
          <p:nvPr/>
        </p:nvSpPr>
        <p:spPr>
          <a:xfrm>
            <a:off x="8827122" y="4328286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Multiplication Sign 24">
            <a:extLst>
              <a:ext uri="{FF2B5EF4-FFF2-40B4-BE49-F238E27FC236}">
                <a16:creationId xmlns:a16="http://schemas.microsoft.com/office/drawing/2014/main" id="{90453ACA-7044-C5D0-9C75-1F60468E5DB8}"/>
              </a:ext>
            </a:extLst>
          </p:cNvPr>
          <p:cNvSpPr/>
          <p:nvPr/>
        </p:nvSpPr>
        <p:spPr>
          <a:xfrm>
            <a:off x="8328809" y="4332961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Multiplication Sign 28">
            <a:extLst>
              <a:ext uri="{FF2B5EF4-FFF2-40B4-BE49-F238E27FC236}">
                <a16:creationId xmlns:a16="http://schemas.microsoft.com/office/drawing/2014/main" id="{40496387-072F-4BAC-1911-549F92FBA745}"/>
              </a:ext>
            </a:extLst>
          </p:cNvPr>
          <p:cNvSpPr/>
          <p:nvPr/>
        </p:nvSpPr>
        <p:spPr>
          <a:xfrm>
            <a:off x="10313387" y="3806593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Multiplication Sign 29">
            <a:extLst>
              <a:ext uri="{FF2B5EF4-FFF2-40B4-BE49-F238E27FC236}">
                <a16:creationId xmlns:a16="http://schemas.microsoft.com/office/drawing/2014/main" id="{823B73E9-EE0D-D618-B45E-D7C6FE8A8D00}"/>
              </a:ext>
            </a:extLst>
          </p:cNvPr>
          <p:cNvSpPr/>
          <p:nvPr/>
        </p:nvSpPr>
        <p:spPr>
          <a:xfrm>
            <a:off x="9824690" y="3801681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Multiplication Sign 30">
            <a:extLst>
              <a:ext uri="{FF2B5EF4-FFF2-40B4-BE49-F238E27FC236}">
                <a16:creationId xmlns:a16="http://schemas.microsoft.com/office/drawing/2014/main" id="{3878FEF3-43E5-C4E9-788D-310693529857}"/>
              </a:ext>
            </a:extLst>
          </p:cNvPr>
          <p:cNvSpPr/>
          <p:nvPr/>
        </p:nvSpPr>
        <p:spPr>
          <a:xfrm>
            <a:off x="9326377" y="3806356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Multiplication Sign 31">
            <a:extLst>
              <a:ext uri="{FF2B5EF4-FFF2-40B4-BE49-F238E27FC236}">
                <a16:creationId xmlns:a16="http://schemas.microsoft.com/office/drawing/2014/main" id="{FC71959C-80F3-9B67-6CE9-EAB160A11611}"/>
              </a:ext>
            </a:extLst>
          </p:cNvPr>
          <p:cNvSpPr/>
          <p:nvPr/>
        </p:nvSpPr>
        <p:spPr>
          <a:xfrm>
            <a:off x="8818177" y="3801681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Multiplication Sign 32">
            <a:extLst>
              <a:ext uri="{FF2B5EF4-FFF2-40B4-BE49-F238E27FC236}">
                <a16:creationId xmlns:a16="http://schemas.microsoft.com/office/drawing/2014/main" id="{054B3A2D-20DA-2380-5041-662E82E40F0B}"/>
              </a:ext>
            </a:extLst>
          </p:cNvPr>
          <p:cNvSpPr/>
          <p:nvPr/>
        </p:nvSpPr>
        <p:spPr>
          <a:xfrm>
            <a:off x="8319864" y="3806356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439E634-7146-0C5D-C618-03B7339F89D7}"/>
              </a:ext>
            </a:extLst>
          </p:cNvPr>
          <p:cNvCxnSpPr>
            <a:cxnSpLocks/>
            <a:stCxn id="45" idx="2"/>
            <a:endCxn id="57" idx="0"/>
          </p:cNvCxnSpPr>
          <p:nvPr/>
        </p:nvCxnSpPr>
        <p:spPr>
          <a:xfrm flipV="1">
            <a:off x="7445433" y="3785500"/>
            <a:ext cx="870022" cy="98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Multiplication Sign 45">
            <a:extLst>
              <a:ext uri="{FF2B5EF4-FFF2-40B4-BE49-F238E27FC236}">
                <a16:creationId xmlns:a16="http://schemas.microsoft.com/office/drawing/2014/main" id="{0DC965AD-D6FE-582D-A90B-7FE18B9CB57C}"/>
              </a:ext>
            </a:extLst>
          </p:cNvPr>
          <p:cNvSpPr/>
          <p:nvPr/>
        </p:nvSpPr>
        <p:spPr>
          <a:xfrm>
            <a:off x="8356476" y="2345978"/>
            <a:ext cx="288808" cy="292307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490DB-2730-0747-8651-AAF798AA166C}"/>
              </a:ext>
            </a:extLst>
          </p:cNvPr>
          <p:cNvSpPr txBox="1"/>
          <p:nvPr/>
        </p:nvSpPr>
        <p:spPr>
          <a:xfrm>
            <a:off x="8608672" y="2296978"/>
            <a:ext cx="2538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5"/>
                </a:solidFill>
              </a:rPr>
              <a:t>Edge patches are excluded in the training and validation set, but are included in the test set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445EC6E-443B-042A-2A20-CABA9D5E4A4B}"/>
              </a:ext>
            </a:extLst>
          </p:cNvPr>
          <p:cNvSpPr txBox="1">
            <a:spLocks/>
          </p:cNvSpPr>
          <p:nvPr/>
        </p:nvSpPr>
        <p:spPr>
          <a:xfrm>
            <a:off x="7967311" y="4893898"/>
            <a:ext cx="36881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6010 paired MPFI-TDRI patches as our data for model training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A67C186-4034-4609-A007-13FDA7299D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031D058C-2D22-19FC-CBB0-B9293341CAB5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91" name="Pentagon 90">
            <a:extLst>
              <a:ext uri="{FF2B5EF4-FFF2-40B4-BE49-F238E27FC236}">
                <a16:creationId xmlns:a16="http://schemas.microsoft.com/office/drawing/2014/main" id="{FF3EAB23-8718-C5E7-5F0A-07B5BDFCD017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92" name="Pentagon 91">
            <a:extLst>
              <a:ext uri="{FF2B5EF4-FFF2-40B4-BE49-F238E27FC236}">
                <a16:creationId xmlns:a16="http://schemas.microsoft.com/office/drawing/2014/main" id="{CAF17945-686C-C4D1-BDFA-4AB5268734B3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93" name="Pentagon 92">
            <a:extLst>
              <a:ext uri="{FF2B5EF4-FFF2-40B4-BE49-F238E27FC236}">
                <a16:creationId xmlns:a16="http://schemas.microsoft.com/office/drawing/2014/main" id="{0D243742-EDD7-2271-1AD4-DF4CB47BA483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94" name="Pentagon 93">
            <a:extLst>
              <a:ext uri="{FF2B5EF4-FFF2-40B4-BE49-F238E27FC236}">
                <a16:creationId xmlns:a16="http://schemas.microsoft.com/office/drawing/2014/main" id="{37E40355-8BB1-8338-AF9F-E44ABD09B3DA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7285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700"/>
                            </p:stCondLst>
                            <p:childTnLst>
                              <p:par>
                                <p:cTn id="2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800"/>
                            </p:stCondLst>
                            <p:childTnLst>
                              <p:par>
                                <p:cTn id="2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900"/>
                            </p:stCondLst>
                            <p:childTnLst>
                              <p:par>
                                <p:cTn id="2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100"/>
                            </p:stCondLst>
                            <p:childTnLst>
                              <p:par>
                                <p:cTn id="2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200"/>
                            </p:stCondLst>
                            <p:childTnLst>
                              <p:par>
                                <p:cTn id="2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300"/>
                            </p:stCondLst>
                            <p:childTnLst>
                              <p:par>
                                <p:cTn id="2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400"/>
                            </p:stCondLst>
                            <p:childTnLst>
                              <p:par>
                                <p:cTn id="2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500"/>
                            </p:stCondLst>
                            <p:childTnLst>
                              <p:par>
                                <p:cTn id="2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600"/>
                            </p:stCondLst>
                            <p:childTnLst>
                              <p:par>
                                <p:cTn id="2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800"/>
                            </p:stCondLst>
                            <p:childTnLst>
                              <p:par>
                                <p:cTn id="2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/>
      <p:bldP spid="15" grpId="0"/>
      <p:bldP spid="16" grpId="0"/>
      <p:bldP spid="17" grpId="0"/>
      <p:bldP spid="22" grpId="0"/>
      <p:bldP spid="23" grpId="0" animBg="1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42" grpId="0" animBg="1"/>
      <p:bldP spid="43" grpId="0"/>
      <p:bldP spid="44" grpId="0"/>
      <p:bldP spid="45" grpId="0"/>
      <p:bldP spid="49" grpId="0"/>
      <p:bldP spid="51" grpId="0"/>
      <p:bldP spid="53" grpId="0" animBg="1"/>
      <p:bldP spid="54" grpId="0"/>
      <p:bldP spid="55" grpId="0"/>
      <p:bldP spid="56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3C84-807F-9F96-794B-3189D2E1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E4190-03F5-CD3A-786D-A5D0BD4E6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668" y="5389966"/>
            <a:ext cx="7931151" cy="1213077"/>
          </a:xfrm>
        </p:spPr>
        <p:txBody>
          <a:bodyPr>
            <a:normAutofit fontScale="92500"/>
          </a:bodyPr>
          <a:lstStyle/>
          <a:p>
            <a:pPr lvl="0"/>
            <a:r>
              <a:rPr lang="en-GB" sz="2800" dirty="0"/>
              <a:t>Models are trained with Nvidia A100 GPUs</a:t>
            </a:r>
          </a:p>
          <a:p>
            <a:pPr lvl="0"/>
            <a:r>
              <a:rPr lang="en-GB" dirty="0"/>
              <a:t>Hyperparameters are carefully selected for each model</a:t>
            </a:r>
            <a:endParaRPr lang="en-US" sz="2800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024EB9-D357-5D30-C739-5CDE6F1D8D7D}"/>
              </a:ext>
            </a:extLst>
          </p:cNvPr>
          <p:cNvSpPr txBox="1">
            <a:spLocks/>
          </p:cNvSpPr>
          <p:nvPr/>
        </p:nvSpPr>
        <p:spPr>
          <a:xfrm>
            <a:off x="838200" y="1500413"/>
            <a:ext cx="10515600" cy="1213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experimented 3 deep learning models:</a:t>
            </a: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DC39EB-19B4-A170-A234-D3C98F425478}"/>
              </a:ext>
            </a:extLst>
          </p:cNvPr>
          <p:cNvSpPr/>
          <p:nvPr/>
        </p:nvSpPr>
        <p:spPr>
          <a:xfrm>
            <a:off x="1191078" y="2310378"/>
            <a:ext cx="3069771" cy="121307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Generative Adversarial Network (GAN)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5CF847F-3027-240E-C222-45C0F23686D4}"/>
              </a:ext>
            </a:extLst>
          </p:cNvPr>
          <p:cNvSpPr/>
          <p:nvPr/>
        </p:nvSpPr>
        <p:spPr>
          <a:xfrm>
            <a:off x="4613727" y="2310378"/>
            <a:ext cx="4220029" cy="12298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 err="1">
                <a:effectLst/>
              </a:rPr>
              <a:t>Swin</a:t>
            </a:r>
            <a:r>
              <a:rPr lang="en-HK" sz="2000" dirty="0">
                <a:effectLst/>
              </a:rPr>
              <a:t> Transformer Convolutional Residual Network (SCRN)</a:t>
            </a:r>
            <a:endParaRPr lang="en-HK" sz="2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EB1E33-CA17-82EA-CD98-43C739D8424D}"/>
              </a:ext>
            </a:extLst>
          </p:cNvPr>
          <p:cNvSpPr/>
          <p:nvPr/>
        </p:nvSpPr>
        <p:spPr>
          <a:xfrm>
            <a:off x="1191078" y="3941083"/>
            <a:ext cx="5431064" cy="12298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 err="1">
                <a:effectLst/>
              </a:rPr>
              <a:t>Swin</a:t>
            </a:r>
            <a:r>
              <a:rPr lang="en-HK" sz="2000" dirty="0">
                <a:effectLst/>
              </a:rPr>
              <a:t> Transformer Convolutional Residual Generative Adversarial Network (SCR-GAN) </a:t>
            </a:r>
            <a:endParaRPr lang="en-HK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C1DA5D-9FE7-B3CE-48E6-8EB7878B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D145BA-9D93-799A-4B4D-611EFB03A659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1D1802B3-029B-21FB-57CF-1B368A7C371B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1C837EE3-5A94-A3C3-6767-C9DCA81C859C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F865ED38-AFE5-4106-59FF-7AEBD58C28FD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25798F37-C47F-8851-DE8E-0ECFAA6C4645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07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1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D4E6AB-0FFE-5DA8-2A59-49A2D1D2F04A}"/>
              </a:ext>
            </a:extLst>
          </p:cNvPr>
          <p:cNvSpPr/>
          <p:nvPr/>
        </p:nvSpPr>
        <p:spPr>
          <a:xfrm>
            <a:off x="-217708" y="-312657"/>
            <a:ext cx="4469161" cy="774457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SLB Sans Book" panose="02000503040000020004" pitchFamily="2" charset="0"/>
              <a:buChar char="→"/>
            </a:pPr>
            <a:endParaRPr lang="en-GB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46C76-F99C-C2E6-522D-02257AA9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02" y="1219168"/>
            <a:ext cx="3418141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What is GAN?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Generative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Adversarial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C024D2-C79D-44FD-5756-03FD6D3B96DC}"/>
              </a:ext>
            </a:extLst>
          </p:cNvPr>
          <p:cNvSpPr/>
          <p:nvPr/>
        </p:nvSpPr>
        <p:spPr>
          <a:xfrm>
            <a:off x="6244799" y="1623242"/>
            <a:ext cx="1689464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Generator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1CC60C-F9FA-A9FD-4C09-203ADD928707}"/>
              </a:ext>
            </a:extLst>
          </p:cNvPr>
          <p:cNvSpPr/>
          <p:nvPr/>
        </p:nvSpPr>
        <p:spPr>
          <a:xfrm>
            <a:off x="7381268" y="3989372"/>
            <a:ext cx="1689464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Discriminator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FF2DF6-802A-5F96-9F0E-4B4FC846793B}"/>
              </a:ext>
            </a:extLst>
          </p:cNvPr>
          <p:cNvSpPr/>
          <p:nvPr/>
        </p:nvSpPr>
        <p:spPr>
          <a:xfrm>
            <a:off x="6244799" y="440177"/>
            <a:ext cx="1689464" cy="9144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Embedding space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0C14F0-5806-A495-176E-7AA22E4F2207}"/>
              </a:ext>
            </a:extLst>
          </p:cNvPr>
          <p:cNvSpPr/>
          <p:nvPr/>
        </p:nvSpPr>
        <p:spPr>
          <a:xfrm>
            <a:off x="6244799" y="2806307"/>
            <a:ext cx="1689464" cy="9144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Fake Images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BCB8AF-8B6B-CAF1-8B55-B2C4B16A705B}"/>
              </a:ext>
            </a:extLst>
          </p:cNvPr>
          <p:cNvSpPr/>
          <p:nvPr/>
        </p:nvSpPr>
        <p:spPr>
          <a:xfrm>
            <a:off x="8426296" y="2806307"/>
            <a:ext cx="1689464" cy="9144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Real Images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31DEF5-DAB5-14AC-F25E-725ADD69EBF5}"/>
              </a:ext>
            </a:extLst>
          </p:cNvPr>
          <p:cNvSpPr/>
          <p:nvPr/>
        </p:nvSpPr>
        <p:spPr>
          <a:xfrm>
            <a:off x="7381268" y="5172434"/>
            <a:ext cx="1689464" cy="9144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Real or Fake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08D4E3-FFAA-6039-251C-6B8F3D9A57F9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7089531" y="1354577"/>
            <a:ext cx="0" cy="268665"/>
          </a:xfrm>
          <a:prstGeom prst="straightConnector1">
            <a:avLst/>
          </a:prstGeom>
          <a:ln w="9525" cap="rnd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B0CF0A-C27B-5163-8B10-592726DB160E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7089531" y="2537642"/>
            <a:ext cx="0" cy="268665"/>
          </a:xfrm>
          <a:prstGeom prst="straightConnector1">
            <a:avLst/>
          </a:prstGeom>
          <a:ln w="9525" cap="rnd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67D1DD2-2AA5-FDE6-50DF-B45668E8EA82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16200000" flipH="1">
            <a:off x="7523433" y="3286804"/>
            <a:ext cx="268665" cy="1136469"/>
          </a:xfrm>
          <a:prstGeom prst="bentConnector3">
            <a:avLst/>
          </a:prstGeom>
          <a:ln w="9525" cap="rnd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79585A2-E067-57A7-3928-BC280CBBF2D0}"/>
              </a:ext>
            </a:extLst>
          </p:cNvPr>
          <p:cNvCxnSpPr>
            <a:stCxn id="10" idx="2"/>
            <a:endCxn id="7" idx="0"/>
          </p:cNvCxnSpPr>
          <p:nvPr/>
        </p:nvCxnSpPr>
        <p:spPr>
          <a:xfrm rot="5400000">
            <a:off x="8614182" y="3332525"/>
            <a:ext cx="268665" cy="1045028"/>
          </a:xfrm>
          <a:prstGeom prst="bentConnector3">
            <a:avLst/>
          </a:prstGeom>
          <a:ln w="9525" cap="rnd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3FC9E2-254A-01E8-3A56-4F0A61A7552C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8226000" y="4903772"/>
            <a:ext cx="0" cy="268662"/>
          </a:xfrm>
          <a:prstGeom prst="straightConnector1">
            <a:avLst/>
          </a:prstGeom>
          <a:ln w="9525" cap="rnd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6EC95D-C692-2BB3-624B-9EE60A796227}"/>
              </a:ext>
            </a:extLst>
          </p:cNvPr>
          <p:cNvSpPr txBox="1"/>
          <p:nvPr/>
        </p:nvSpPr>
        <p:spPr>
          <a:xfrm>
            <a:off x="8045597" y="2191729"/>
            <a:ext cx="140583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42900" indent="-342900" algn="l">
              <a:buFont typeface="SLB Sans Book" panose="02000503040000020004" pitchFamily="2" charset="0"/>
              <a:buChar char="→"/>
            </a:pPr>
            <a:r>
              <a:rPr lang="en-GB" sz="2000" dirty="0">
                <a:latin typeface="SLB Sans Book" panose="02000503040000020004" pitchFamily="2" charset="0"/>
              </a:rPr>
              <a:t>The Artist</a:t>
            </a:r>
            <a:endParaRPr lang="en-GB" sz="2000" b="0" kern="1200" dirty="0">
              <a:solidFill>
                <a:schemeClr val="tx1"/>
              </a:solidFill>
              <a:latin typeface="SLB Sans Book" panose="02000503040000020004" pitchFamily="2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FF5990-6FEB-B172-66CC-F06A89A68291}"/>
              </a:ext>
            </a:extLst>
          </p:cNvPr>
          <p:cNvSpPr txBox="1"/>
          <p:nvPr/>
        </p:nvSpPr>
        <p:spPr>
          <a:xfrm>
            <a:off x="9169456" y="4580447"/>
            <a:ext cx="142667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42900" indent="-342900" algn="l">
              <a:buFont typeface="SLB Sans Book" panose="02000503040000020004" pitchFamily="2" charset="0"/>
              <a:buChar char="→"/>
            </a:pPr>
            <a:r>
              <a:rPr lang="en-GB" sz="2000" dirty="0">
                <a:latin typeface="SLB Sans Book" panose="02000503040000020004" pitchFamily="2" charset="0"/>
              </a:rPr>
              <a:t>The Critic</a:t>
            </a:r>
            <a:endParaRPr lang="en-GB" sz="2000" b="0" kern="1200" dirty="0">
              <a:solidFill>
                <a:schemeClr val="tx1"/>
              </a:solidFill>
              <a:latin typeface="SLB Sans Book" panose="02000503040000020004" pitchFamily="2" charset="0"/>
              <a:ea typeface="+mn-ea"/>
              <a:cs typeface="+mn-cs"/>
            </a:endParaRPr>
          </a:p>
        </p:txBody>
      </p:sp>
      <p:pic>
        <p:nvPicPr>
          <p:cNvPr id="32" name="Graphic 31" descr="Artist female outline">
            <a:extLst>
              <a:ext uri="{FF2B5EF4-FFF2-40B4-BE49-F238E27FC236}">
                <a16:creationId xmlns:a16="http://schemas.microsoft.com/office/drawing/2014/main" id="{9415B1F7-5512-0E29-DFDD-7CE6B0B45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326" y="1476284"/>
            <a:ext cx="771702" cy="771702"/>
          </a:xfrm>
          <a:prstGeom prst="rect">
            <a:avLst/>
          </a:prstGeom>
        </p:spPr>
      </p:pic>
      <p:pic>
        <p:nvPicPr>
          <p:cNvPr id="34" name="Graphic 33" descr="Professor male outline">
            <a:extLst>
              <a:ext uri="{FF2B5EF4-FFF2-40B4-BE49-F238E27FC236}">
                <a16:creationId xmlns:a16="http://schemas.microsoft.com/office/drawing/2014/main" id="{8962D910-9002-F9B9-8874-645451A7D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1959" y="3876174"/>
            <a:ext cx="748937" cy="748937"/>
          </a:xfrm>
          <a:prstGeom prst="rect">
            <a:avLst/>
          </a:prstGeom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3D3C399-8FF5-9F30-C239-E89DF3049981}"/>
              </a:ext>
            </a:extLst>
          </p:cNvPr>
          <p:cNvCxnSpPr>
            <a:stCxn id="11" idx="1"/>
            <a:endCxn id="7" idx="1"/>
          </p:cNvCxnSpPr>
          <p:nvPr/>
        </p:nvCxnSpPr>
        <p:spPr>
          <a:xfrm rot="10800000">
            <a:off x="7381268" y="4446572"/>
            <a:ext cx="12700" cy="1183062"/>
          </a:xfrm>
          <a:prstGeom prst="bentConnector3">
            <a:avLst>
              <a:gd name="adj1" fmla="val 2492307"/>
            </a:avLst>
          </a:prstGeom>
          <a:ln>
            <a:solidFill>
              <a:schemeClr val="tx1"/>
            </a:solidFill>
            <a:prstDash val="lg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6586F8F-0652-EB28-6133-E6876CCFBAF5}"/>
              </a:ext>
            </a:extLst>
          </p:cNvPr>
          <p:cNvCxnSpPr>
            <a:stCxn id="11" idx="1"/>
            <a:endCxn id="4" idx="1"/>
          </p:cNvCxnSpPr>
          <p:nvPr/>
        </p:nvCxnSpPr>
        <p:spPr>
          <a:xfrm rot="10800000">
            <a:off x="6244800" y="2080442"/>
            <a:ext cx="1136469" cy="3549192"/>
          </a:xfrm>
          <a:prstGeom prst="bentConnector3">
            <a:avLst>
              <a:gd name="adj1" fmla="val 120115"/>
            </a:avLst>
          </a:prstGeom>
          <a:ln>
            <a:solidFill>
              <a:schemeClr val="tx1"/>
            </a:solidFill>
            <a:prstDash val="lg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CB55A1C-6B5A-B06B-5F96-81FB6F2A1D8A}"/>
              </a:ext>
            </a:extLst>
          </p:cNvPr>
          <p:cNvSpPr txBox="1"/>
          <p:nvPr/>
        </p:nvSpPr>
        <p:spPr>
          <a:xfrm>
            <a:off x="6181825" y="5695791"/>
            <a:ext cx="1047917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GB" sz="1050" b="0" kern="1200" dirty="0">
                <a:latin typeface="SLB Sans Book" panose="02000503040000020004" pitchFamily="2" charset="0"/>
                <a:ea typeface="+mn-ea"/>
                <a:cs typeface="+mn-cs"/>
              </a:rPr>
              <a:t>Loss and gradient backpropagation</a:t>
            </a:r>
          </a:p>
        </p:txBody>
      </p:sp>
      <p:pic>
        <p:nvPicPr>
          <p:cNvPr id="44" name="Graphic 43" descr="Artist female outline">
            <a:extLst>
              <a:ext uri="{FF2B5EF4-FFF2-40B4-BE49-F238E27FC236}">
                <a16:creationId xmlns:a16="http://schemas.microsoft.com/office/drawing/2014/main" id="{CB0D2BC0-7DC7-0CE9-2A05-E485868F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0198" y="4826312"/>
            <a:ext cx="543271" cy="543271"/>
          </a:xfrm>
          <a:prstGeom prst="rect">
            <a:avLst/>
          </a:prstGeom>
        </p:spPr>
      </p:pic>
      <p:pic>
        <p:nvPicPr>
          <p:cNvPr id="45" name="Graphic 44" descr="Professor male outline">
            <a:extLst>
              <a:ext uri="{FF2B5EF4-FFF2-40B4-BE49-F238E27FC236}">
                <a16:creationId xmlns:a16="http://schemas.microsoft.com/office/drawing/2014/main" id="{2EA889B0-E2CE-9128-BFB7-D4AF32BF0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3470" y="4826312"/>
            <a:ext cx="524347" cy="52434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C414ECD-B652-E201-1D2D-8A14CE45EF9A}"/>
              </a:ext>
            </a:extLst>
          </p:cNvPr>
          <p:cNvSpPr txBox="1"/>
          <p:nvPr/>
        </p:nvSpPr>
        <p:spPr>
          <a:xfrm>
            <a:off x="6147755" y="5307456"/>
            <a:ext cx="66684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2000" b="0" kern="1200" dirty="0">
                <a:solidFill>
                  <a:schemeClr val="tx1"/>
                </a:solidFill>
                <a:latin typeface="SLB Sans Book" panose="02000503040000020004" pitchFamily="2" charset="0"/>
                <a:ea typeface="+mn-ea"/>
                <a:cs typeface="+mn-cs"/>
              </a:rPr>
              <a:t>Learn!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590F22D-837F-354E-2FAA-17C2F99C54E2}"/>
              </a:ext>
            </a:extLst>
          </p:cNvPr>
          <p:cNvSpPr/>
          <p:nvPr/>
        </p:nvSpPr>
        <p:spPr>
          <a:xfrm>
            <a:off x="6244799" y="429867"/>
            <a:ext cx="1689464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MPFI Images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B919938-CD06-0BC7-61E9-AFC8FD1C1CCF}"/>
              </a:ext>
            </a:extLst>
          </p:cNvPr>
          <p:cNvSpPr/>
          <p:nvPr/>
        </p:nvSpPr>
        <p:spPr>
          <a:xfrm>
            <a:off x="6243085" y="2819444"/>
            <a:ext cx="1689464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Pseudo TDRI Images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AB7242A-D739-615C-FF01-845E0429929E}"/>
              </a:ext>
            </a:extLst>
          </p:cNvPr>
          <p:cNvSpPr/>
          <p:nvPr/>
        </p:nvSpPr>
        <p:spPr>
          <a:xfrm>
            <a:off x="8424582" y="2819444"/>
            <a:ext cx="1689464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TDRI Images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7D0352-126B-D1C4-244E-28FBCD4AE39A}"/>
              </a:ext>
            </a:extLst>
          </p:cNvPr>
          <p:cNvSpPr txBox="1">
            <a:spLocks/>
          </p:cNvSpPr>
          <p:nvPr/>
        </p:nvSpPr>
        <p:spPr>
          <a:xfrm>
            <a:off x="638598" y="5163268"/>
            <a:ext cx="341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accent5"/>
                </a:solidFill>
              </a:rPr>
              <a:t>Model 1</a:t>
            </a:r>
          </a:p>
        </p:txBody>
      </p:sp>
    </p:spTree>
    <p:extLst>
      <p:ext uri="{BB962C8B-B14F-4D97-AF65-F5344CB8AC3E}">
        <p14:creationId xmlns:p14="http://schemas.microsoft.com/office/powerpoint/2010/main" val="145039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6" grpId="0"/>
      <p:bldP spid="47" grpId="0" animBg="1"/>
      <p:bldP spid="48" grpId="0" animBg="1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D45-98E7-C9EF-97DE-12485ABD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Generator and discriminator learn the features using </a:t>
            </a:r>
            <a:r>
              <a:rPr lang="en-US" b="1" u="sng" dirty="0"/>
              <a:t>convolutional neural network (CNN)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9E9C62-0416-9EDE-BA0B-D3A29DA9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826281"/>
              </p:ext>
            </p:extLst>
          </p:nvPr>
        </p:nvGraphicFramePr>
        <p:xfrm>
          <a:off x="2048327" y="2487688"/>
          <a:ext cx="2046516" cy="2111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629">
                  <a:extLst>
                    <a:ext uri="{9D8B030D-6E8A-4147-A177-3AD203B41FA5}">
                      <a16:colId xmlns:a16="http://schemas.microsoft.com/office/drawing/2014/main" val="3885570021"/>
                    </a:ext>
                  </a:extLst>
                </a:gridCol>
                <a:gridCol w="511629">
                  <a:extLst>
                    <a:ext uri="{9D8B030D-6E8A-4147-A177-3AD203B41FA5}">
                      <a16:colId xmlns:a16="http://schemas.microsoft.com/office/drawing/2014/main" val="1735547319"/>
                    </a:ext>
                  </a:extLst>
                </a:gridCol>
                <a:gridCol w="511629">
                  <a:extLst>
                    <a:ext uri="{9D8B030D-6E8A-4147-A177-3AD203B41FA5}">
                      <a16:colId xmlns:a16="http://schemas.microsoft.com/office/drawing/2014/main" val="2234368969"/>
                    </a:ext>
                  </a:extLst>
                </a:gridCol>
                <a:gridCol w="511629">
                  <a:extLst>
                    <a:ext uri="{9D8B030D-6E8A-4147-A177-3AD203B41FA5}">
                      <a16:colId xmlns:a16="http://schemas.microsoft.com/office/drawing/2014/main" val="2036040820"/>
                    </a:ext>
                  </a:extLst>
                </a:gridCol>
              </a:tblGrid>
              <a:tr h="5278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665483"/>
                  </a:ext>
                </a:extLst>
              </a:tr>
              <a:tr h="5278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02469"/>
                  </a:ext>
                </a:extLst>
              </a:tr>
              <a:tr h="5278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09206"/>
                  </a:ext>
                </a:extLst>
              </a:tr>
              <a:tr h="5278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51015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7CD6B2-3268-F747-E6F5-57A99ACC0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040584"/>
              </p:ext>
            </p:extLst>
          </p:nvPr>
        </p:nvGraphicFramePr>
        <p:xfrm>
          <a:off x="5551715" y="3015645"/>
          <a:ext cx="1088570" cy="1055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285">
                  <a:extLst>
                    <a:ext uri="{9D8B030D-6E8A-4147-A177-3AD203B41FA5}">
                      <a16:colId xmlns:a16="http://schemas.microsoft.com/office/drawing/2014/main" val="2198510594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375498556"/>
                    </a:ext>
                  </a:extLst>
                </a:gridCol>
              </a:tblGrid>
              <a:tr h="527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87759"/>
                  </a:ext>
                </a:extLst>
              </a:tr>
              <a:tr h="527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50285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7D6DB6-07B1-A5E1-86F5-00AAAA538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96659"/>
              </p:ext>
            </p:extLst>
          </p:nvPr>
        </p:nvGraphicFramePr>
        <p:xfrm>
          <a:off x="8273141" y="3015645"/>
          <a:ext cx="1088570" cy="1055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285">
                  <a:extLst>
                    <a:ext uri="{9D8B030D-6E8A-4147-A177-3AD203B41FA5}">
                      <a16:colId xmlns:a16="http://schemas.microsoft.com/office/drawing/2014/main" val="2198510594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375498556"/>
                    </a:ext>
                  </a:extLst>
                </a:gridCol>
              </a:tblGrid>
              <a:tr h="527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87759"/>
                  </a:ext>
                </a:extLst>
              </a:tr>
              <a:tr h="527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02857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E652565C-9A5D-B0B4-CA25-57CEB3FE4387}"/>
              </a:ext>
            </a:extLst>
          </p:cNvPr>
          <p:cNvSpPr/>
          <p:nvPr/>
        </p:nvSpPr>
        <p:spPr>
          <a:xfrm>
            <a:off x="4708979" y="3429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B4905128-F033-9BBF-432B-E49029BF720E}"/>
              </a:ext>
            </a:extLst>
          </p:cNvPr>
          <p:cNvSpPr/>
          <p:nvPr/>
        </p:nvSpPr>
        <p:spPr>
          <a:xfrm>
            <a:off x="7254421" y="3305628"/>
            <a:ext cx="508000" cy="475343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9D818A-BF9C-8553-31BF-4C975A8114DF}"/>
              </a:ext>
            </a:extLst>
          </p:cNvPr>
          <p:cNvSpPr txBox="1"/>
          <p:nvPr/>
        </p:nvSpPr>
        <p:spPr>
          <a:xfrm>
            <a:off x="4094843" y="5097386"/>
            <a:ext cx="7429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1800" dirty="0">
                <a:effectLst/>
                <a:latin typeface="LinLibertineT"/>
              </a:rPr>
              <a:t>Convolutional layer involves applying a kernel filter over the input data and computing the dot product between the filter and the covered input area. </a:t>
            </a:r>
          </a:p>
          <a:p>
            <a:pPr algn="ctr"/>
            <a:r>
              <a:rPr lang="en-HK" sz="2800" dirty="0">
                <a:solidFill>
                  <a:schemeClr val="accent5"/>
                </a:solidFill>
                <a:latin typeface="LinLibertineT"/>
              </a:rPr>
              <a:t>CNN captures local features well</a:t>
            </a:r>
            <a:endParaRPr lang="en-HK" sz="2800" dirty="0">
              <a:solidFill>
                <a:schemeClr val="accent5"/>
              </a:solidFill>
              <a:effectLst/>
              <a:latin typeface="LinLibertine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ECC72-A0AC-3530-D2B5-8DEE53B495FD}"/>
              </a:ext>
            </a:extLst>
          </p:cNvPr>
          <p:cNvSpPr txBox="1"/>
          <p:nvPr/>
        </p:nvSpPr>
        <p:spPr>
          <a:xfrm>
            <a:off x="2491920" y="4865472"/>
            <a:ext cx="115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A9724-382F-1480-0CD4-15C08E809C09}"/>
              </a:ext>
            </a:extLst>
          </p:cNvPr>
          <p:cNvSpPr txBox="1"/>
          <p:nvPr/>
        </p:nvSpPr>
        <p:spPr>
          <a:xfrm>
            <a:off x="5439680" y="4229580"/>
            <a:ext cx="131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filter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E0608-568D-C105-D9BD-13B131DD0AD2}"/>
              </a:ext>
            </a:extLst>
          </p:cNvPr>
          <p:cNvSpPr txBox="1"/>
          <p:nvPr/>
        </p:nvSpPr>
        <p:spPr>
          <a:xfrm>
            <a:off x="8144316" y="4229580"/>
            <a:ext cx="131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data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2334084-C5A1-C97D-D4BE-81251BC9D2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D50E3BB-01D4-3777-6492-A57BF1DAE7A2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49221A0F-BFC1-5507-0A94-44178CE97DA3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3455B90E-580A-BEB9-0508-24BAB37BB028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9A04AFCD-0013-7AD6-A3B9-E38D5DF3AEF0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BBBE844D-1F78-B0B9-CCBF-2A5E81A015B1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8771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D45-98E7-C9EF-97DE-12485ABD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Generator and discriminator learn the features using </a:t>
            </a:r>
            <a:r>
              <a:rPr lang="en-US" b="1" u="sng" dirty="0"/>
              <a:t>convolutional neural network (CNN)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9E9C62-0416-9EDE-BA0B-D3A29DA9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70470"/>
              </p:ext>
            </p:extLst>
          </p:nvPr>
        </p:nvGraphicFramePr>
        <p:xfrm>
          <a:off x="2048327" y="2487688"/>
          <a:ext cx="2046516" cy="2111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629">
                  <a:extLst>
                    <a:ext uri="{9D8B030D-6E8A-4147-A177-3AD203B41FA5}">
                      <a16:colId xmlns:a16="http://schemas.microsoft.com/office/drawing/2014/main" val="3885570021"/>
                    </a:ext>
                  </a:extLst>
                </a:gridCol>
                <a:gridCol w="511629">
                  <a:extLst>
                    <a:ext uri="{9D8B030D-6E8A-4147-A177-3AD203B41FA5}">
                      <a16:colId xmlns:a16="http://schemas.microsoft.com/office/drawing/2014/main" val="1735547319"/>
                    </a:ext>
                  </a:extLst>
                </a:gridCol>
                <a:gridCol w="511629">
                  <a:extLst>
                    <a:ext uri="{9D8B030D-6E8A-4147-A177-3AD203B41FA5}">
                      <a16:colId xmlns:a16="http://schemas.microsoft.com/office/drawing/2014/main" val="2234368969"/>
                    </a:ext>
                  </a:extLst>
                </a:gridCol>
                <a:gridCol w="511629">
                  <a:extLst>
                    <a:ext uri="{9D8B030D-6E8A-4147-A177-3AD203B41FA5}">
                      <a16:colId xmlns:a16="http://schemas.microsoft.com/office/drawing/2014/main" val="2036040820"/>
                    </a:ext>
                  </a:extLst>
                </a:gridCol>
              </a:tblGrid>
              <a:tr h="5278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665483"/>
                  </a:ext>
                </a:extLst>
              </a:tr>
              <a:tr h="5278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02469"/>
                  </a:ext>
                </a:extLst>
              </a:tr>
              <a:tr h="5278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609206"/>
                  </a:ext>
                </a:extLst>
              </a:tr>
              <a:tr h="5278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51015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7CD6B2-3268-F747-E6F5-57A99ACC0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607355"/>
              </p:ext>
            </p:extLst>
          </p:nvPr>
        </p:nvGraphicFramePr>
        <p:xfrm>
          <a:off x="5551715" y="3015645"/>
          <a:ext cx="1088570" cy="1055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285">
                  <a:extLst>
                    <a:ext uri="{9D8B030D-6E8A-4147-A177-3AD203B41FA5}">
                      <a16:colId xmlns:a16="http://schemas.microsoft.com/office/drawing/2014/main" val="2198510594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375498556"/>
                    </a:ext>
                  </a:extLst>
                </a:gridCol>
              </a:tblGrid>
              <a:tr h="527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87759"/>
                  </a:ext>
                </a:extLst>
              </a:tr>
              <a:tr h="527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0285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7D6DB6-07B1-A5E1-86F5-00AAAA538BB3}"/>
              </a:ext>
            </a:extLst>
          </p:cNvPr>
          <p:cNvGraphicFramePr>
            <a:graphicFrameLocks noGrp="1"/>
          </p:cNvGraphicFramePr>
          <p:nvPr/>
        </p:nvGraphicFramePr>
        <p:xfrm>
          <a:off x="8273141" y="3015645"/>
          <a:ext cx="1088570" cy="1055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285">
                  <a:extLst>
                    <a:ext uri="{9D8B030D-6E8A-4147-A177-3AD203B41FA5}">
                      <a16:colId xmlns:a16="http://schemas.microsoft.com/office/drawing/2014/main" val="2198510594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375498556"/>
                    </a:ext>
                  </a:extLst>
                </a:gridCol>
              </a:tblGrid>
              <a:tr h="527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87759"/>
                  </a:ext>
                </a:extLst>
              </a:tr>
              <a:tr h="527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02857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E652565C-9A5D-B0B4-CA25-57CEB3FE4387}"/>
              </a:ext>
            </a:extLst>
          </p:cNvPr>
          <p:cNvSpPr/>
          <p:nvPr/>
        </p:nvSpPr>
        <p:spPr>
          <a:xfrm>
            <a:off x="4708979" y="34290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B4905128-F033-9BBF-432B-E49029BF720E}"/>
              </a:ext>
            </a:extLst>
          </p:cNvPr>
          <p:cNvSpPr/>
          <p:nvPr/>
        </p:nvSpPr>
        <p:spPr>
          <a:xfrm>
            <a:off x="7254421" y="3305628"/>
            <a:ext cx="508000" cy="475343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498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156EB-1733-F82E-0B98-ADD36616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architecture</a:t>
            </a:r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307B4693-F375-4785-B5A9-3B6B27236247}"/>
              </a:ext>
            </a:extLst>
          </p:cNvPr>
          <p:cNvSpPr/>
          <p:nvPr/>
        </p:nvSpPr>
        <p:spPr>
          <a:xfrm>
            <a:off x="3523462" y="2724333"/>
            <a:ext cx="1806497" cy="28357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Reduction block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C2A3A5BE-05AA-D986-DD74-55B21C915808}"/>
              </a:ext>
            </a:extLst>
          </p:cNvPr>
          <p:cNvSpPr/>
          <p:nvPr/>
        </p:nvSpPr>
        <p:spPr>
          <a:xfrm>
            <a:off x="1089331" y="2718343"/>
            <a:ext cx="1820715" cy="297438"/>
          </a:xfrm>
          <a:prstGeom prst="roundRect">
            <a:avLst/>
          </a:prstGeom>
          <a:ln w="19050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BE8775D0-D80D-04DA-6DAB-09F69467B2CE}"/>
              </a:ext>
            </a:extLst>
          </p:cNvPr>
          <p:cNvSpPr/>
          <p:nvPr/>
        </p:nvSpPr>
        <p:spPr>
          <a:xfrm>
            <a:off x="1084341" y="3169139"/>
            <a:ext cx="1820715" cy="294642"/>
          </a:xfrm>
          <a:prstGeom prst="roundRect">
            <a:avLst/>
          </a:prstGeom>
          <a:ln w="19050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Batch normalisation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85FC35B3-2E05-21D8-BDFB-693C329C7175}"/>
              </a:ext>
            </a:extLst>
          </p:cNvPr>
          <p:cNvSpPr/>
          <p:nvPr/>
        </p:nvSpPr>
        <p:spPr>
          <a:xfrm>
            <a:off x="1089377" y="3640471"/>
            <a:ext cx="1815881" cy="284859"/>
          </a:xfrm>
          <a:prstGeom prst="roundRect">
            <a:avLst/>
          </a:prstGeom>
          <a:ln w="19050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Activation function</a:t>
            </a: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86F68169-AE8B-720A-7F9F-AD1280579F5E}"/>
              </a:ext>
            </a:extLst>
          </p:cNvPr>
          <p:cNvSpPr/>
          <p:nvPr/>
        </p:nvSpPr>
        <p:spPr>
          <a:xfrm>
            <a:off x="1084341" y="4096693"/>
            <a:ext cx="1820724" cy="284859"/>
          </a:xfrm>
          <a:prstGeom prst="roundRect">
            <a:avLst/>
          </a:prstGeom>
          <a:ln w="19050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Dropout</a:t>
            </a: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36D5AF66-A4C9-1A53-E19F-F5CB209B4D0D}"/>
              </a:ext>
            </a:extLst>
          </p:cNvPr>
          <p:cNvSpPr/>
          <p:nvPr/>
        </p:nvSpPr>
        <p:spPr>
          <a:xfrm>
            <a:off x="9296037" y="2771323"/>
            <a:ext cx="1974584" cy="276356"/>
          </a:xfrm>
          <a:prstGeom prst="roundRect">
            <a:avLst/>
          </a:prstGeom>
          <a:ln w="19050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Transposed convolution </a:t>
            </a:r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D9E244EF-41BB-2886-1529-AA6A0F1796A5}"/>
              </a:ext>
            </a:extLst>
          </p:cNvPr>
          <p:cNvSpPr/>
          <p:nvPr/>
        </p:nvSpPr>
        <p:spPr>
          <a:xfrm>
            <a:off x="9345838" y="3211965"/>
            <a:ext cx="1874981" cy="276356"/>
          </a:xfrm>
          <a:prstGeom prst="roundRect">
            <a:avLst/>
          </a:prstGeom>
          <a:ln w="19050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Batch normalisation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F4E272F5-B4AC-C6CE-838F-90717140194D}"/>
              </a:ext>
            </a:extLst>
          </p:cNvPr>
          <p:cNvSpPr/>
          <p:nvPr/>
        </p:nvSpPr>
        <p:spPr>
          <a:xfrm>
            <a:off x="9345838" y="3645886"/>
            <a:ext cx="1874981" cy="275294"/>
          </a:xfrm>
          <a:prstGeom prst="roundRect">
            <a:avLst/>
          </a:prstGeom>
          <a:ln w="19050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Activation function</a:t>
            </a: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49655585-5297-747C-022F-3A63C70EA4BB}"/>
              </a:ext>
            </a:extLst>
          </p:cNvPr>
          <p:cNvSpPr/>
          <p:nvPr/>
        </p:nvSpPr>
        <p:spPr>
          <a:xfrm>
            <a:off x="9345838" y="4092543"/>
            <a:ext cx="1874981" cy="275294"/>
          </a:xfrm>
          <a:prstGeom prst="roundRect">
            <a:avLst/>
          </a:prstGeom>
          <a:ln w="19050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Dropout</a:t>
            </a:r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6F80D8B3-8FC7-D6A5-6E8B-B34BD762E56B}"/>
              </a:ext>
            </a:extLst>
          </p:cNvPr>
          <p:cNvSpPr/>
          <p:nvPr/>
        </p:nvSpPr>
        <p:spPr>
          <a:xfrm>
            <a:off x="3523462" y="3187579"/>
            <a:ext cx="1806497" cy="29374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Reduction block</a:t>
            </a:r>
          </a:p>
        </p:txBody>
      </p: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id="{09ABA9A1-B9B3-2CF7-CBF5-9D58299B4EEF}"/>
              </a:ext>
            </a:extLst>
          </p:cNvPr>
          <p:cNvSpPr/>
          <p:nvPr/>
        </p:nvSpPr>
        <p:spPr>
          <a:xfrm>
            <a:off x="3519236" y="4388841"/>
            <a:ext cx="1806497" cy="2763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Reduction block</a:t>
            </a:r>
          </a:p>
        </p:txBody>
      </p:sp>
      <p:sp>
        <p:nvSpPr>
          <p:cNvPr id="15" name="Rectangle: Rounded Corners 17">
            <a:extLst>
              <a:ext uri="{FF2B5EF4-FFF2-40B4-BE49-F238E27FC236}">
                <a16:creationId xmlns:a16="http://schemas.microsoft.com/office/drawing/2014/main" id="{DB49156A-0228-0BA9-8E04-0F638CED2D90}"/>
              </a:ext>
            </a:extLst>
          </p:cNvPr>
          <p:cNvSpPr/>
          <p:nvPr/>
        </p:nvSpPr>
        <p:spPr>
          <a:xfrm>
            <a:off x="6958457" y="2712978"/>
            <a:ext cx="1806497" cy="28662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Expansion block</a:t>
            </a:r>
          </a:p>
        </p:txBody>
      </p:sp>
      <p:sp>
        <p:nvSpPr>
          <p:cNvPr id="16" name="Rectangle: Rounded Corners 18">
            <a:extLst>
              <a:ext uri="{FF2B5EF4-FFF2-40B4-BE49-F238E27FC236}">
                <a16:creationId xmlns:a16="http://schemas.microsoft.com/office/drawing/2014/main" id="{31514747-DF00-4B09-3FD2-5740C0D795AD}"/>
              </a:ext>
            </a:extLst>
          </p:cNvPr>
          <p:cNvSpPr/>
          <p:nvPr/>
        </p:nvSpPr>
        <p:spPr>
          <a:xfrm>
            <a:off x="6958456" y="3176223"/>
            <a:ext cx="1806497" cy="29374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Expansion block</a:t>
            </a: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D1E8D347-0228-F52B-7F2C-1014E7AFA0EC}"/>
              </a:ext>
            </a:extLst>
          </p:cNvPr>
          <p:cNvSpPr/>
          <p:nvPr/>
        </p:nvSpPr>
        <p:spPr>
          <a:xfrm>
            <a:off x="6958456" y="4377486"/>
            <a:ext cx="1806497" cy="30390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Expansion block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AF37C424-01DC-D60A-AFCE-65BF20586C2E}"/>
              </a:ext>
            </a:extLst>
          </p:cNvPr>
          <p:cNvSpPr/>
          <p:nvPr/>
        </p:nvSpPr>
        <p:spPr>
          <a:xfrm>
            <a:off x="780143" y="2444772"/>
            <a:ext cx="2434244" cy="2231687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2B10A3-5BB2-6103-8092-A751A594ACB6}"/>
              </a:ext>
            </a:extLst>
          </p:cNvPr>
          <p:cNvSpPr/>
          <p:nvPr/>
        </p:nvSpPr>
        <p:spPr>
          <a:xfrm>
            <a:off x="1276890" y="2294424"/>
            <a:ext cx="1435618" cy="27635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3"/>
                </a:solidFill>
              </a:rPr>
              <a:t>Reduction block</a:t>
            </a:r>
          </a:p>
        </p:txBody>
      </p:sp>
      <p:sp>
        <p:nvSpPr>
          <p:cNvPr id="20" name="Rectangle: Rounded Corners 28">
            <a:extLst>
              <a:ext uri="{FF2B5EF4-FFF2-40B4-BE49-F238E27FC236}">
                <a16:creationId xmlns:a16="http://schemas.microsoft.com/office/drawing/2014/main" id="{FEDF8613-0178-F48F-478B-0643A5B66110}"/>
              </a:ext>
            </a:extLst>
          </p:cNvPr>
          <p:cNvSpPr/>
          <p:nvPr/>
        </p:nvSpPr>
        <p:spPr>
          <a:xfrm>
            <a:off x="9072104" y="2499849"/>
            <a:ext cx="2410276" cy="2176610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1858E1-0CD5-CF77-8689-F01A8DBCF918}"/>
              </a:ext>
            </a:extLst>
          </p:cNvPr>
          <p:cNvSpPr/>
          <p:nvPr/>
        </p:nvSpPr>
        <p:spPr>
          <a:xfrm>
            <a:off x="9608130" y="2339818"/>
            <a:ext cx="1350396" cy="27635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6"/>
                </a:solidFill>
              </a:rPr>
              <a:t>Expansion block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3BCB01-953C-535D-F25D-EC40909119F2}"/>
              </a:ext>
            </a:extLst>
          </p:cNvPr>
          <p:cNvCxnSpPr>
            <a:cxnSpLocks/>
          </p:cNvCxnSpPr>
          <p:nvPr/>
        </p:nvCxnSpPr>
        <p:spPr>
          <a:xfrm>
            <a:off x="4094115" y="3019169"/>
            <a:ext cx="0" cy="17252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A31560-5827-4CA5-16FA-7B841E214A1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994699" y="3015781"/>
            <a:ext cx="4990" cy="153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1912FA-902A-AE8D-8AF3-14E3CC9A4BF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94699" y="3463781"/>
            <a:ext cx="2619" cy="1766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2F8A0C-7AE5-8A8F-5740-CC916A1CEA3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994703" y="3925330"/>
            <a:ext cx="2615" cy="171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12FB78-B26E-AFF0-B9A5-B89BC5E4B83C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283329" y="3047679"/>
            <a:ext cx="0" cy="1642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7D958D-04CD-3534-D040-5D644F3DD04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283329" y="3488321"/>
            <a:ext cx="0" cy="1575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757CF3-24B6-78B6-6ACF-36666C24DF02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283329" y="3921180"/>
            <a:ext cx="0" cy="171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B36DE2-450A-CF34-FCA0-BF20E1A2E8A8}"/>
              </a:ext>
            </a:extLst>
          </p:cNvPr>
          <p:cNvCxnSpPr>
            <a:cxnSpLocks/>
          </p:cNvCxnSpPr>
          <p:nvPr/>
        </p:nvCxnSpPr>
        <p:spPr>
          <a:xfrm>
            <a:off x="4094115" y="3481319"/>
            <a:ext cx="0" cy="90623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0CA856-AEBE-4A20-468A-AA42FDD4830B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7861705" y="3469964"/>
            <a:ext cx="0" cy="9075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D1C9F7-088F-B4E7-1245-55AACA420CF9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V="1">
            <a:off x="7861705" y="2999600"/>
            <a:ext cx="1" cy="17662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F6A743-86B2-9B33-4977-F67BB76BA5F3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5329959" y="3323094"/>
            <a:ext cx="1628497" cy="11356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60717F-5F93-7925-74A0-FB6815DF2A98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5329959" y="2856289"/>
            <a:ext cx="1628498" cy="983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9856EE-CD7F-31E3-3232-EE5C4ED46CF3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325733" y="4527019"/>
            <a:ext cx="1632723" cy="2418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1501171-C1BB-6A6C-97BD-77A0A8B5C137}"/>
              </a:ext>
            </a:extLst>
          </p:cNvPr>
          <p:cNvSpPr/>
          <p:nvPr/>
        </p:nvSpPr>
        <p:spPr>
          <a:xfrm>
            <a:off x="5583739" y="2694611"/>
            <a:ext cx="973074" cy="27635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5"/>
                </a:solidFill>
              </a:rPr>
              <a:t>Concatenation</a:t>
            </a:r>
          </a:p>
        </p:txBody>
      </p:sp>
      <p:sp>
        <p:nvSpPr>
          <p:cNvPr id="36" name="Rectangle: Rounded Corners 73">
            <a:extLst>
              <a:ext uri="{FF2B5EF4-FFF2-40B4-BE49-F238E27FC236}">
                <a16:creationId xmlns:a16="http://schemas.microsoft.com/office/drawing/2014/main" id="{1DF54B44-E5D1-A18E-56CD-86450ABB62E3}"/>
              </a:ext>
            </a:extLst>
          </p:cNvPr>
          <p:cNvSpPr/>
          <p:nvPr/>
        </p:nvSpPr>
        <p:spPr>
          <a:xfrm>
            <a:off x="3519238" y="2284622"/>
            <a:ext cx="1806497" cy="27677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sp>
        <p:nvSpPr>
          <p:cNvPr id="37" name="Rectangle: Rounded Corners 74">
            <a:extLst>
              <a:ext uri="{FF2B5EF4-FFF2-40B4-BE49-F238E27FC236}">
                <a16:creationId xmlns:a16="http://schemas.microsoft.com/office/drawing/2014/main" id="{557D1A79-4B2E-8C0F-1218-10467A67BB1A}"/>
              </a:ext>
            </a:extLst>
          </p:cNvPr>
          <p:cNvSpPr/>
          <p:nvPr/>
        </p:nvSpPr>
        <p:spPr>
          <a:xfrm>
            <a:off x="6847706" y="2253868"/>
            <a:ext cx="2027997" cy="27861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Transposed convolution </a:t>
            </a:r>
          </a:p>
        </p:txBody>
      </p:sp>
      <p:sp>
        <p:nvSpPr>
          <p:cNvPr id="38" name="Rectangle: Rounded Corners 76">
            <a:extLst>
              <a:ext uri="{FF2B5EF4-FFF2-40B4-BE49-F238E27FC236}">
                <a16:creationId xmlns:a16="http://schemas.microsoft.com/office/drawing/2014/main" id="{86B69092-C49E-DD92-1FB5-263A11158EAC}"/>
              </a:ext>
            </a:extLst>
          </p:cNvPr>
          <p:cNvSpPr/>
          <p:nvPr/>
        </p:nvSpPr>
        <p:spPr>
          <a:xfrm>
            <a:off x="3553691" y="4836578"/>
            <a:ext cx="1806497" cy="2814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Flatten</a:t>
            </a:r>
          </a:p>
        </p:txBody>
      </p:sp>
      <p:sp>
        <p:nvSpPr>
          <p:cNvPr id="39" name="Rectangle: Rounded Corners 77">
            <a:extLst>
              <a:ext uri="{FF2B5EF4-FFF2-40B4-BE49-F238E27FC236}">
                <a16:creationId xmlns:a16="http://schemas.microsoft.com/office/drawing/2014/main" id="{FC047A20-E142-19CE-C0C7-6EEBE3DF422A}"/>
              </a:ext>
            </a:extLst>
          </p:cNvPr>
          <p:cNvSpPr/>
          <p:nvPr/>
        </p:nvSpPr>
        <p:spPr>
          <a:xfrm>
            <a:off x="3553691" y="5296944"/>
            <a:ext cx="1806497" cy="26709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Linear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CAB8EA-BB5C-0F08-AB6B-0CEDA46C89DB}"/>
              </a:ext>
            </a:extLst>
          </p:cNvPr>
          <p:cNvCxnSpPr>
            <a:cxnSpLocks/>
          </p:cNvCxnSpPr>
          <p:nvPr/>
        </p:nvCxnSpPr>
        <p:spPr>
          <a:xfrm flipH="1">
            <a:off x="4089888" y="4676459"/>
            <a:ext cx="1" cy="16769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A4412E-0258-EE9B-8723-B620BE7943A9}"/>
              </a:ext>
            </a:extLst>
          </p:cNvPr>
          <p:cNvCxnSpPr>
            <a:cxnSpLocks/>
          </p:cNvCxnSpPr>
          <p:nvPr/>
        </p:nvCxnSpPr>
        <p:spPr>
          <a:xfrm>
            <a:off x="4089888" y="5117987"/>
            <a:ext cx="0" cy="19562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BE7000-97A2-D36B-43DB-C6F87AE92A11}"/>
              </a:ext>
            </a:extLst>
          </p:cNvPr>
          <p:cNvCxnSpPr/>
          <p:nvPr/>
        </p:nvCxnSpPr>
        <p:spPr>
          <a:xfrm flipH="1">
            <a:off x="4089889" y="2553692"/>
            <a:ext cx="1" cy="16769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F0D99EA-3519-38D3-54BF-136FD5C9E2BB}"/>
              </a:ext>
            </a:extLst>
          </p:cNvPr>
          <p:cNvCxnSpPr/>
          <p:nvPr/>
        </p:nvCxnSpPr>
        <p:spPr>
          <a:xfrm flipV="1">
            <a:off x="7861707" y="2530183"/>
            <a:ext cx="1" cy="16947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Data 85">
            <a:extLst>
              <a:ext uri="{FF2B5EF4-FFF2-40B4-BE49-F238E27FC236}">
                <a16:creationId xmlns:a16="http://schemas.microsoft.com/office/drawing/2014/main" id="{EBAB9E0A-0DE9-9C2B-0C23-3757BF4EA2C6}"/>
              </a:ext>
            </a:extLst>
          </p:cNvPr>
          <p:cNvSpPr/>
          <p:nvPr/>
        </p:nvSpPr>
        <p:spPr>
          <a:xfrm>
            <a:off x="3609694" y="1809868"/>
            <a:ext cx="1802271" cy="268685"/>
          </a:xfrm>
          <a:prstGeom prst="flowChartInputOutput">
            <a:avLst/>
          </a:prstGeom>
          <a:solidFill>
            <a:schemeClr val="bg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45" name="Flowchart: Data 87">
            <a:extLst>
              <a:ext uri="{FF2B5EF4-FFF2-40B4-BE49-F238E27FC236}">
                <a16:creationId xmlns:a16="http://schemas.microsoft.com/office/drawing/2014/main" id="{CE7FB44A-7CB2-B329-9D38-EC4F8CE2D788}"/>
              </a:ext>
            </a:extLst>
          </p:cNvPr>
          <p:cNvSpPr/>
          <p:nvPr/>
        </p:nvSpPr>
        <p:spPr>
          <a:xfrm>
            <a:off x="6962685" y="1798043"/>
            <a:ext cx="1802271" cy="269155"/>
          </a:xfrm>
          <a:prstGeom prst="flowChartInputOutput">
            <a:avLst/>
          </a:prstGeom>
          <a:solidFill>
            <a:schemeClr val="accent5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G Output</a:t>
            </a:r>
          </a:p>
        </p:txBody>
      </p:sp>
      <p:sp>
        <p:nvSpPr>
          <p:cNvPr id="46" name="Flowchart: Data 88">
            <a:extLst>
              <a:ext uri="{FF2B5EF4-FFF2-40B4-BE49-F238E27FC236}">
                <a16:creationId xmlns:a16="http://schemas.microsoft.com/office/drawing/2014/main" id="{27B17AAF-CAAB-D80A-38BC-B401F85ACD65}"/>
              </a:ext>
            </a:extLst>
          </p:cNvPr>
          <p:cNvSpPr/>
          <p:nvPr/>
        </p:nvSpPr>
        <p:spPr>
          <a:xfrm>
            <a:off x="5611586" y="5293083"/>
            <a:ext cx="1802271" cy="267099"/>
          </a:xfrm>
          <a:prstGeom prst="flowChartInputOutpu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 Output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817CCB-4236-92F5-3DBA-901BE60A3A8C}"/>
              </a:ext>
            </a:extLst>
          </p:cNvPr>
          <p:cNvCxnSpPr>
            <a:cxnSpLocks/>
          </p:cNvCxnSpPr>
          <p:nvPr/>
        </p:nvCxnSpPr>
        <p:spPr>
          <a:xfrm>
            <a:off x="4770321" y="3022833"/>
            <a:ext cx="0" cy="1725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7B0AA7-4EA1-18F5-3774-2AC3BFEACA5A}"/>
              </a:ext>
            </a:extLst>
          </p:cNvPr>
          <p:cNvCxnSpPr>
            <a:cxnSpLocks/>
          </p:cNvCxnSpPr>
          <p:nvPr/>
        </p:nvCxnSpPr>
        <p:spPr>
          <a:xfrm>
            <a:off x="4779548" y="3485842"/>
            <a:ext cx="7276" cy="9062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EA56EA-1C3A-CB5F-0939-36726CD39930}"/>
              </a:ext>
            </a:extLst>
          </p:cNvPr>
          <p:cNvCxnSpPr/>
          <p:nvPr/>
        </p:nvCxnSpPr>
        <p:spPr>
          <a:xfrm flipH="1">
            <a:off x="4769489" y="2560426"/>
            <a:ext cx="1" cy="1676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88C2C3C-26CD-A2C4-E2A3-DDFC0D206A3B}"/>
              </a:ext>
            </a:extLst>
          </p:cNvPr>
          <p:cNvCxnSpPr>
            <a:cxnSpLocks/>
            <a:stCxn id="39" idx="3"/>
            <a:endCxn id="46" idx="2"/>
          </p:cNvCxnSpPr>
          <p:nvPr/>
        </p:nvCxnSpPr>
        <p:spPr>
          <a:xfrm flipV="1">
            <a:off x="5360188" y="5426633"/>
            <a:ext cx="431625" cy="386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7D4FBE-379D-6FBE-3D5E-6345C9689377}"/>
              </a:ext>
            </a:extLst>
          </p:cNvPr>
          <p:cNvCxnSpPr>
            <a:cxnSpLocks/>
            <a:endCxn id="45" idx="4"/>
          </p:cNvCxnSpPr>
          <p:nvPr/>
        </p:nvCxnSpPr>
        <p:spPr>
          <a:xfrm flipV="1">
            <a:off x="7861706" y="2067198"/>
            <a:ext cx="2115" cy="17663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EEE3A0D-9961-53BF-16CC-F98FC1AA5AC6}"/>
              </a:ext>
            </a:extLst>
          </p:cNvPr>
          <p:cNvCxnSpPr>
            <a:cxnSpLocks/>
          </p:cNvCxnSpPr>
          <p:nvPr/>
        </p:nvCxnSpPr>
        <p:spPr>
          <a:xfrm flipH="1">
            <a:off x="4089888" y="2092955"/>
            <a:ext cx="1" cy="19581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7F76417-D937-D148-7372-6B5C178ADC49}"/>
              </a:ext>
            </a:extLst>
          </p:cNvPr>
          <p:cNvCxnSpPr>
            <a:cxnSpLocks/>
          </p:cNvCxnSpPr>
          <p:nvPr/>
        </p:nvCxnSpPr>
        <p:spPr>
          <a:xfrm flipH="1">
            <a:off x="4774439" y="2085613"/>
            <a:ext cx="1" cy="210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ED15081-2965-2D1F-5B19-896C6FEB07EA}"/>
              </a:ext>
            </a:extLst>
          </p:cNvPr>
          <p:cNvSpPr/>
          <p:nvPr/>
        </p:nvSpPr>
        <p:spPr>
          <a:xfrm>
            <a:off x="3639719" y="3768557"/>
            <a:ext cx="1634439" cy="29374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5"/>
                </a:solidFill>
              </a:rPr>
              <a:t>Repeat until the dimension becomes 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66AEEF9-F419-90DC-1FFD-7499D5ED5783}"/>
              </a:ext>
            </a:extLst>
          </p:cNvPr>
          <p:cNvSpPr/>
          <p:nvPr/>
        </p:nvSpPr>
        <p:spPr>
          <a:xfrm>
            <a:off x="5595729" y="3182366"/>
            <a:ext cx="973074" cy="27635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5"/>
                </a:solidFill>
              </a:rPr>
              <a:t>Concatenation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6FE24-B528-D65A-FD32-6DE55EC32D76}"/>
              </a:ext>
            </a:extLst>
          </p:cNvPr>
          <p:cNvSpPr/>
          <p:nvPr/>
        </p:nvSpPr>
        <p:spPr>
          <a:xfrm>
            <a:off x="5611586" y="4376304"/>
            <a:ext cx="973074" cy="27635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5"/>
                </a:solidFill>
              </a:rPr>
              <a:t>Concatenation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4EB149-D388-5FE8-3929-2B78A9BA94F4}"/>
              </a:ext>
            </a:extLst>
          </p:cNvPr>
          <p:cNvSpPr/>
          <p:nvPr/>
        </p:nvSpPr>
        <p:spPr>
          <a:xfrm>
            <a:off x="7021427" y="3760251"/>
            <a:ext cx="1680553" cy="29374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5"/>
                </a:solidFill>
              </a:rPr>
              <a:t>Repeat until reaches the input dimension 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67DA3D-E0F1-2F33-7C2C-CDED80B972C1}"/>
              </a:ext>
            </a:extLst>
          </p:cNvPr>
          <p:cNvCxnSpPr>
            <a:cxnSpLocks/>
          </p:cNvCxnSpPr>
          <p:nvPr/>
        </p:nvCxnSpPr>
        <p:spPr>
          <a:xfrm flipH="1">
            <a:off x="2004448" y="2577523"/>
            <a:ext cx="1" cy="1288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0D011F-411B-8C38-B12E-9BDDEDBD144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94703" y="4381552"/>
            <a:ext cx="0" cy="2068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B36939A-4DEF-55B2-B658-45AC859843BB}"/>
              </a:ext>
            </a:extLst>
          </p:cNvPr>
          <p:cNvCxnSpPr/>
          <p:nvPr/>
        </p:nvCxnSpPr>
        <p:spPr>
          <a:xfrm flipH="1">
            <a:off x="10276717" y="2642282"/>
            <a:ext cx="1" cy="1288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4112DC0-DC8B-3645-6F46-4A8E962C100D}"/>
              </a:ext>
            </a:extLst>
          </p:cNvPr>
          <p:cNvCxnSpPr>
            <a:cxnSpLocks/>
          </p:cNvCxnSpPr>
          <p:nvPr/>
        </p:nvCxnSpPr>
        <p:spPr>
          <a:xfrm>
            <a:off x="10283329" y="4375376"/>
            <a:ext cx="0" cy="1944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0F6BACD3-9FB7-50F5-04E7-2DF44480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8BE4114F-1728-E0B5-213D-0D09661A63B1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544A9BB6-82FD-8EE8-DA61-1EF57B03C7CB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72" name="Pentagon 71">
            <a:extLst>
              <a:ext uri="{FF2B5EF4-FFF2-40B4-BE49-F238E27FC236}">
                <a16:creationId xmlns:a16="http://schemas.microsoft.com/office/drawing/2014/main" id="{C7403E56-A320-1261-8C50-DF6C3D68DD71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73" name="Pentagon 72">
            <a:extLst>
              <a:ext uri="{FF2B5EF4-FFF2-40B4-BE49-F238E27FC236}">
                <a16:creationId xmlns:a16="http://schemas.microsoft.com/office/drawing/2014/main" id="{429B33B6-8D64-5274-FF89-8B76AD9264B9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74" name="Pentagon 73">
            <a:extLst>
              <a:ext uri="{FF2B5EF4-FFF2-40B4-BE49-F238E27FC236}">
                <a16:creationId xmlns:a16="http://schemas.microsoft.com/office/drawing/2014/main" id="{1AB529C1-7F61-D285-6092-18BAEB18CFD8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6719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  <p:bldP spid="46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B81D-9F3E-E5CD-4FB3-D104B870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8084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65545FCE-2474-4C63-F515-7EE531FE0913}"/>
              </a:ext>
            </a:extLst>
          </p:cNvPr>
          <p:cNvSpPr/>
          <p:nvPr/>
        </p:nvSpPr>
        <p:spPr>
          <a:xfrm>
            <a:off x="9295108" y="1301942"/>
            <a:ext cx="1874981" cy="252539"/>
          </a:xfrm>
          <a:prstGeom prst="roundRect">
            <a:avLst/>
          </a:prstGeom>
          <a:ln w="19050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id="{D8564402-E863-ED9E-9B7F-43437C7CB681}"/>
              </a:ext>
            </a:extLst>
          </p:cNvPr>
          <p:cNvSpPr/>
          <p:nvPr/>
        </p:nvSpPr>
        <p:spPr>
          <a:xfrm>
            <a:off x="9295107" y="1675462"/>
            <a:ext cx="1874981" cy="252540"/>
          </a:xfrm>
          <a:prstGeom prst="roundRect">
            <a:avLst/>
          </a:prstGeom>
          <a:ln w="19050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Batch normalisation</a:t>
            </a:r>
          </a:p>
        </p:txBody>
      </p:sp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804CA518-B7CC-0FFF-FF57-94EAEAC0A3D8}"/>
              </a:ext>
            </a:extLst>
          </p:cNvPr>
          <p:cNvSpPr/>
          <p:nvPr/>
        </p:nvSpPr>
        <p:spPr>
          <a:xfrm>
            <a:off x="9295064" y="2073596"/>
            <a:ext cx="1874981" cy="230189"/>
          </a:xfrm>
          <a:prstGeom prst="roundRect">
            <a:avLst/>
          </a:prstGeom>
          <a:ln w="19050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ReLU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81EE1A7F-2CA8-5702-3BF2-8E1A1290CDE4}"/>
              </a:ext>
            </a:extLst>
          </p:cNvPr>
          <p:cNvSpPr/>
          <p:nvPr/>
        </p:nvSpPr>
        <p:spPr>
          <a:xfrm>
            <a:off x="9038160" y="984329"/>
            <a:ext cx="2699657" cy="1617851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0C61B-09EA-9DF2-312A-CD6FC4E1327A}"/>
              </a:ext>
            </a:extLst>
          </p:cNvPr>
          <p:cNvSpPr/>
          <p:nvPr/>
        </p:nvSpPr>
        <p:spPr>
          <a:xfrm>
            <a:off x="9787792" y="818198"/>
            <a:ext cx="1086996" cy="27635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6"/>
                </a:solidFill>
              </a:rPr>
              <a:t>CNN block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5B669B-A921-339D-2F6F-BF4F3B6C9A0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0232598" y="1554481"/>
            <a:ext cx="1" cy="1209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1C7E77-9ED6-E228-D023-5D454FF78B9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0232555" y="1928002"/>
            <a:ext cx="43" cy="1455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9684CE-CAD9-8548-8EA4-C9BCB965874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232534" y="2303785"/>
            <a:ext cx="21" cy="1433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0D2514-F333-60C1-0A61-12977A44C514}"/>
              </a:ext>
            </a:extLst>
          </p:cNvPr>
          <p:cNvCxnSpPr>
            <a:cxnSpLocks/>
          </p:cNvCxnSpPr>
          <p:nvPr/>
        </p:nvCxnSpPr>
        <p:spPr>
          <a:xfrm flipH="1">
            <a:off x="10232555" y="1159913"/>
            <a:ext cx="21" cy="1433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975937C-7E0A-A7CF-039E-0930D207FA84}"/>
              </a:ext>
            </a:extLst>
          </p:cNvPr>
          <p:cNvSpPr/>
          <p:nvPr/>
        </p:nvSpPr>
        <p:spPr>
          <a:xfrm>
            <a:off x="11325456" y="1159913"/>
            <a:ext cx="45719" cy="1287204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90371-F3CB-B16F-967D-CDB150BB814B}"/>
              </a:ext>
            </a:extLst>
          </p:cNvPr>
          <p:cNvSpPr txBox="1"/>
          <p:nvPr/>
        </p:nvSpPr>
        <p:spPr>
          <a:xfrm>
            <a:off x="11325455" y="1675462"/>
            <a:ext cx="41236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</a:rPr>
              <a:t>x3</a:t>
            </a:r>
          </a:p>
        </p:txBody>
      </p:sp>
      <p:sp>
        <p:nvSpPr>
          <p:cNvPr id="15" name="Rectangle: Rounded Corners 143">
            <a:extLst>
              <a:ext uri="{FF2B5EF4-FFF2-40B4-BE49-F238E27FC236}">
                <a16:creationId xmlns:a16="http://schemas.microsoft.com/office/drawing/2014/main" id="{6FC983BA-03F3-4AAF-71CD-0F81EC00B1F1}"/>
              </a:ext>
            </a:extLst>
          </p:cNvPr>
          <p:cNvSpPr/>
          <p:nvPr/>
        </p:nvSpPr>
        <p:spPr>
          <a:xfrm>
            <a:off x="6314493" y="1567547"/>
            <a:ext cx="1874981" cy="242642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sp>
        <p:nvSpPr>
          <p:cNvPr id="16" name="Rectangle: Rounded Corners 144">
            <a:extLst>
              <a:ext uri="{FF2B5EF4-FFF2-40B4-BE49-F238E27FC236}">
                <a16:creationId xmlns:a16="http://schemas.microsoft.com/office/drawing/2014/main" id="{CAE40908-3B51-F806-7915-B80165AD1060}"/>
              </a:ext>
            </a:extLst>
          </p:cNvPr>
          <p:cNvSpPr/>
          <p:nvPr/>
        </p:nvSpPr>
        <p:spPr>
          <a:xfrm>
            <a:off x="6314473" y="2019407"/>
            <a:ext cx="1874981" cy="251752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Split channels</a:t>
            </a:r>
          </a:p>
        </p:txBody>
      </p:sp>
      <p:sp>
        <p:nvSpPr>
          <p:cNvPr id="17" name="Rectangle: Rounded Corners 146">
            <a:extLst>
              <a:ext uri="{FF2B5EF4-FFF2-40B4-BE49-F238E27FC236}">
                <a16:creationId xmlns:a16="http://schemas.microsoft.com/office/drawing/2014/main" id="{E2C11D12-AB68-B190-3E10-F6DE463004B7}"/>
              </a:ext>
            </a:extLst>
          </p:cNvPr>
          <p:cNvSpPr/>
          <p:nvPr/>
        </p:nvSpPr>
        <p:spPr>
          <a:xfrm>
            <a:off x="6314474" y="3978548"/>
            <a:ext cx="1874981" cy="251752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Combine channels</a:t>
            </a:r>
          </a:p>
        </p:txBody>
      </p:sp>
      <p:sp>
        <p:nvSpPr>
          <p:cNvPr id="18" name="Rectangle: Rounded Corners 147">
            <a:extLst>
              <a:ext uri="{FF2B5EF4-FFF2-40B4-BE49-F238E27FC236}">
                <a16:creationId xmlns:a16="http://schemas.microsoft.com/office/drawing/2014/main" id="{00F97CBF-AF51-B703-8EF3-9FF16C7CEA3B}"/>
              </a:ext>
            </a:extLst>
          </p:cNvPr>
          <p:cNvSpPr/>
          <p:nvPr/>
        </p:nvSpPr>
        <p:spPr>
          <a:xfrm>
            <a:off x="5902028" y="1260289"/>
            <a:ext cx="2699657" cy="4202319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A994B1-FD93-FA9D-6841-E80AE69AC11C}"/>
              </a:ext>
            </a:extLst>
          </p:cNvPr>
          <p:cNvSpPr/>
          <p:nvPr/>
        </p:nvSpPr>
        <p:spPr>
          <a:xfrm rot="16200000">
            <a:off x="4831611" y="3987082"/>
            <a:ext cx="2078184" cy="27635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GB" sz="1400" dirty="0">
                <a:solidFill>
                  <a:schemeClr val="accent2"/>
                </a:solidFill>
              </a:rPr>
              <a:t>Feature fusion block (FFB)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956855-D55E-5726-00B5-C7BF946B0503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7251964" y="1810189"/>
            <a:ext cx="20" cy="20921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D11391-2B6B-7FEE-3C3C-B6BF24F95AD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251963" y="2271159"/>
            <a:ext cx="1" cy="20552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677AA4-5E52-119E-A1C3-71168BAEA00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251961" y="3732211"/>
            <a:ext cx="4" cy="24633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230A0F-5AD5-BBF4-FD2F-EC43C4FB111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251984" y="1373840"/>
            <a:ext cx="0" cy="19370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62EE66-234D-747F-5A77-102D6D8E54D3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7251961" y="4671009"/>
            <a:ext cx="2" cy="22208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Rectangle: Rounded Corners 154">
            <a:extLst>
              <a:ext uri="{FF2B5EF4-FFF2-40B4-BE49-F238E27FC236}">
                <a16:creationId xmlns:a16="http://schemas.microsoft.com/office/drawing/2014/main" id="{E7003BEE-2A19-25F2-9BE0-6B09BEFBF664}"/>
              </a:ext>
            </a:extLst>
          </p:cNvPr>
          <p:cNvSpPr/>
          <p:nvPr/>
        </p:nvSpPr>
        <p:spPr>
          <a:xfrm>
            <a:off x="6314472" y="4435823"/>
            <a:ext cx="1874981" cy="251752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CF6E22-2D01-66B6-8F7F-6A9566F1C155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251961" y="4230300"/>
            <a:ext cx="2" cy="20552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5D1D29-1E80-02C3-026A-04FA5574499C}"/>
              </a:ext>
            </a:extLst>
          </p:cNvPr>
          <p:cNvCxnSpPr>
            <a:cxnSpLocks/>
          </p:cNvCxnSpPr>
          <p:nvPr/>
        </p:nvCxnSpPr>
        <p:spPr>
          <a:xfrm>
            <a:off x="7251961" y="5144850"/>
            <a:ext cx="0" cy="21044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170">
            <a:extLst>
              <a:ext uri="{FF2B5EF4-FFF2-40B4-BE49-F238E27FC236}">
                <a16:creationId xmlns:a16="http://schemas.microsoft.com/office/drawing/2014/main" id="{C247EDF8-71FF-9920-B40C-DAFEBB58F2E8}"/>
              </a:ext>
            </a:extLst>
          </p:cNvPr>
          <p:cNvSpPr/>
          <p:nvPr/>
        </p:nvSpPr>
        <p:spPr>
          <a:xfrm>
            <a:off x="6314472" y="4893098"/>
            <a:ext cx="1874981" cy="251752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sp>
        <p:nvSpPr>
          <p:cNvPr id="29" name="Rectangle: Rounded Corners 189">
            <a:extLst>
              <a:ext uri="{FF2B5EF4-FFF2-40B4-BE49-F238E27FC236}">
                <a16:creationId xmlns:a16="http://schemas.microsoft.com/office/drawing/2014/main" id="{DB346FE1-AF65-8DCB-1978-87979FF7605D}"/>
              </a:ext>
            </a:extLst>
          </p:cNvPr>
          <p:cNvSpPr/>
          <p:nvPr/>
        </p:nvSpPr>
        <p:spPr>
          <a:xfrm>
            <a:off x="6151979" y="2655370"/>
            <a:ext cx="923925" cy="905676"/>
          </a:xfrm>
          <a:prstGeom prst="roundRect">
            <a:avLst/>
          </a:prstGeom>
          <a:ln w="19050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ViT</a:t>
            </a:r>
          </a:p>
          <a:p>
            <a:pPr algn="ctr"/>
            <a:r>
              <a:rPr lang="en-GB" sz="1200" dirty="0"/>
              <a:t>block</a:t>
            </a:r>
          </a:p>
        </p:txBody>
      </p:sp>
      <p:sp>
        <p:nvSpPr>
          <p:cNvPr id="30" name="Rectangle: Rounded Corners 190">
            <a:extLst>
              <a:ext uri="{FF2B5EF4-FFF2-40B4-BE49-F238E27FC236}">
                <a16:creationId xmlns:a16="http://schemas.microsoft.com/office/drawing/2014/main" id="{436AE3A9-A27F-5328-BF82-58131BD1E1F7}"/>
              </a:ext>
            </a:extLst>
          </p:cNvPr>
          <p:cNvSpPr/>
          <p:nvPr/>
        </p:nvSpPr>
        <p:spPr>
          <a:xfrm>
            <a:off x="7451656" y="2643746"/>
            <a:ext cx="923925" cy="905676"/>
          </a:xfrm>
          <a:prstGeom prst="roundRect">
            <a:avLst/>
          </a:prstGeom>
          <a:ln w="19050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CNN</a:t>
            </a:r>
          </a:p>
          <a:p>
            <a:pPr algn="ctr"/>
            <a:r>
              <a:rPr lang="en-GB" sz="1200" dirty="0"/>
              <a:t>block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11FCDE-FE6D-2257-909B-12D2AC7F6C27}"/>
              </a:ext>
            </a:extLst>
          </p:cNvPr>
          <p:cNvCxnSpPr>
            <a:cxnSpLocks/>
          </p:cNvCxnSpPr>
          <p:nvPr/>
        </p:nvCxnSpPr>
        <p:spPr>
          <a:xfrm>
            <a:off x="6613941" y="2476682"/>
            <a:ext cx="1315300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0154BE-904E-C821-0299-6523E481A7FA}"/>
              </a:ext>
            </a:extLst>
          </p:cNvPr>
          <p:cNvCxnSpPr>
            <a:cxnSpLocks/>
          </p:cNvCxnSpPr>
          <p:nvPr/>
        </p:nvCxnSpPr>
        <p:spPr>
          <a:xfrm flipH="1">
            <a:off x="6613921" y="2473498"/>
            <a:ext cx="20" cy="1845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719B24-2B71-97BA-5323-5CF8C65E2E41}"/>
              </a:ext>
            </a:extLst>
          </p:cNvPr>
          <p:cNvCxnSpPr>
            <a:cxnSpLocks/>
          </p:cNvCxnSpPr>
          <p:nvPr/>
        </p:nvCxnSpPr>
        <p:spPr>
          <a:xfrm>
            <a:off x="7929241" y="2473498"/>
            <a:ext cx="0" cy="17824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A851BB4-FE58-39E8-6CE1-9405D8840F94}"/>
              </a:ext>
            </a:extLst>
          </p:cNvPr>
          <p:cNvCxnSpPr>
            <a:cxnSpLocks/>
          </p:cNvCxnSpPr>
          <p:nvPr/>
        </p:nvCxnSpPr>
        <p:spPr>
          <a:xfrm>
            <a:off x="6613941" y="3736184"/>
            <a:ext cx="1343312" cy="354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6B8CD9-0E8A-8B35-87BE-FF327FD2B232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613942" y="3561046"/>
            <a:ext cx="0" cy="171165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745AC6-CF37-C523-E4F5-7AC081538983}"/>
              </a:ext>
            </a:extLst>
          </p:cNvPr>
          <p:cNvCxnSpPr>
            <a:cxnSpLocks/>
          </p:cNvCxnSpPr>
          <p:nvPr/>
        </p:nvCxnSpPr>
        <p:spPr>
          <a:xfrm>
            <a:off x="7957253" y="3549422"/>
            <a:ext cx="0" cy="190311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Right Brace 36">
            <a:extLst>
              <a:ext uri="{FF2B5EF4-FFF2-40B4-BE49-F238E27FC236}">
                <a16:creationId xmlns:a16="http://schemas.microsoft.com/office/drawing/2014/main" id="{7AE846CE-1A01-DB54-DB7F-30ADCAC1E690}"/>
              </a:ext>
            </a:extLst>
          </p:cNvPr>
          <p:cNvSpPr/>
          <p:nvPr/>
        </p:nvSpPr>
        <p:spPr>
          <a:xfrm>
            <a:off x="8680968" y="1259068"/>
            <a:ext cx="226682" cy="4202319"/>
          </a:xfrm>
          <a:prstGeom prst="rightBrac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owchart: Data 213">
            <a:extLst>
              <a:ext uri="{FF2B5EF4-FFF2-40B4-BE49-F238E27FC236}">
                <a16:creationId xmlns:a16="http://schemas.microsoft.com/office/drawing/2014/main" id="{5580F77E-0A3A-23BB-929B-2FD11DE7E795}"/>
              </a:ext>
            </a:extLst>
          </p:cNvPr>
          <p:cNvSpPr/>
          <p:nvPr/>
        </p:nvSpPr>
        <p:spPr>
          <a:xfrm>
            <a:off x="6350722" y="365125"/>
            <a:ext cx="1802271" cy="268685"/>
          </a:xfrm>
          <a:prstGeom prst="flowChartInputOutput">
            <a:avLst/>
          </a:prstGeom>
          <a:solidFill>
            <a:schemeClr val="bg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39" name="Flowchart: Data 214">
            <a:extLst>
              <a:ext uri="{FF2B5EF4-FFF2-40B4-BE49-F238E27FC236}">
                <a16:creationId xmlns:a16="http://schemas.microsoft.com/office/drawing/2014/main" id="{C02F914A-AB1E-668E-DC2B-FD6D4D8F7732}"/>
              </a:ext>
            </a:extLst>
          </p:cNvPr>
          <p:cNvSpPr/>
          <p:nvPr/>
        </p:nvSpPr>
        <p:spPr>
          <a:xfrm>
            <a:off x="6350722" y="6122564"/>
            <a:ext cx="1802271" cy="268685"/>
          </a:xfrm>
          <a:prstGeom prst="flowChartInputOutput">
            <a:avLst/>
          </a:prstGeom>
          <a:ln w="19050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0" name="Rectangle: Rounded Corners 215">
            <a:extLst>
              <a:ext uri="{FF2B5EF4-FFF2-40B4-BE49-F238E27FC236}">
                <a16:creationId xmlns:a16="http://schemas.microsoft.com/office/drawing/2014/main" id="{A82A9400-DD81-6055-7C17-C113A67BA537}"/>
              </a:ext>
            </a:extLst>
          </p:cNvPr>
          <p:cNvSpPr/>
          <p:nvPr/>
        </p:nvSpPr>
        <p:spPr>
          <a:xfrm>
            <a:off x="6314365" y="842787"/>
            <a:ext cx="1874981" cy="242642"/>
          </a:xfrm>
          <a:prstGeom prst="roundRect">
            <a:avLst/>
          </a:prstGeom>
          <a:ln w="19050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sp>
        <p:nvSpPr>
          <p:cNvPr id="41" name="Rectangle: Rounded Corners 216">
            <a:extLst>
              <a:ext uri="{FF2B5EF4-FFF2-40B4-BE49-F238E27FC236}">
                <a16:creationId xmlns:a16="http://schemas.microsoft.com/office/drawing/2014/main" id="{EA28FD14-EA17-FF02-4AEB-FB1566B42180}"/>
              </a:ext>
            </a:extLst>
          </p:cNvPr>
          <p:cNvSpPr/>
          <p:nvPr/>
        </p:nvSpPr>
        <p:spPr>
          <a:xfrm>
            <a:off x="6314367" y="5674613"/>
            <a:ext cx="1874981" cy="242642"/>
          </a:xfrm>
          <a:prstGeom prst="roundRect">
            <a:avLst/>
          </a:prstGeom>
          <a:ln w="19050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7F6D1B0-B5E9-94E3-3F3B-5FA5D0BECC7F}"/>
              </a:ext>
            </a:extLst>
          </p:cNvPr>
          <p:cNvCxnSpPr>
            <a:stCxn id="38" idx="4"/>
            <a:endCxn id="40" idx="0"/>
          </p:cNvCxnSpPr>
          <p:nvPr/>
        </p:nvCxnSpPr>
        <p:spPr>
          <a:xfrm flipH="1">
            <a:off x="7251856" y="633810"/>
            <a:ext cx="2" cy="2089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85AB70-17F3-1014-0A97-E026920BA732}"/>
              </a:ext>
            </a:extLst>
          </p:cNvPr>
          <p:cNvCxnSpPr>
            <a:cxnSpLocks/>
            <a:stCxn id="40" idx="2"/>
            <a:endCxn id="18" idx="0"/>
          </p:cNvCxnSpPr>
          <p:nvPr/>
        </p:nvCxnSpPr>
        <p:spPr>
          <a:xfrm>
            <a:off x="7251856" y="1085429"/>
            <a:ext cx="1" cy="1748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025EC0B-E94D-B900-0389-E696F691AAA8}"/>
              </a:ext>
            </a:extLst>
          </p:cNvPr>
          <p:cNvCxnSpPr>
            <a:cxnSpLocks/>
            <a:stCxn id="18" idx="2"/>
            <a:endCxn id="41" idx="0"/>
          </p:cNvCxnSpPr>
          <p:nvPr/>
        </p:nvCxnSpPr>
        <p:spPr>
          <a:xfrm>
            <a:off x="7251857" y="5462608"/>
            <a:ext cx="1" cy="2120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172A65-F61D-6C89-E6FD-851A32EE2601}"/>
              </a:ext>
            </a:extLst>
          </p:cNvPr>
          <p:cNvCxnSpPr>
            <a:stCxn id="41" idx="2"/>
            <a:endCxn id="39" idx="1"/>
          </p:cNvCxnSpPr>
          <p:nvPr/>
        </p:nvCxnSpPr>
        <p:spPr>
          <a:xfrm>
            <a:off x="7251858" y="5917255"/>
            <a:ext cx="0" cy="205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3117F64-B397-190E-6505-3DD0A7DB158F}"/>
              </a:ext>
            </a:extLst>
          </p:cNvPr>
          <p:cNvSpPr/>
          <p:nvPr/>
        </p:nvSpPr>
        <p:spPr>
          <a:xfrm>
            <a:off x="8839620" y="2944687"/>
            <a:ext cx="948172" cy="78752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accent2"/>
                </a:solidFill>
              </a:rPr>
              <a:t>Repeat according to the layer configuration</a:t>
            </a:r>
          </a:p>
        </p:txBody>
      </p:sp>
      <p:cxnSp>
        <p:nvCxnSpPr>
          <p:cNvPr id="47" name="Connector: Curved 255">
            <a:extLst>
              <a:ext uri="{FF2B5EF4-FFF2-40B4-BE49-F238E27FC236}">
                <a16:creationId xmlns:a16="http://schemas.microsoft.com/office/drawing/2014/main" id="{E4D1F0C1-C633-E294-DB33-B6A9C65B6583}"/>
              </a:ext>
            </a:extLst>
          </p:cNvPr>
          <p:cNvCxnSpPr>
            <a:cxnSpLocks/>
            <a:stCxn id="7" idx="1"/>
            <a:endCxn id="30" idx="3"/>
          </p:cNvCxnSpPr>
          <p:nvPr/>
        </p:nvCxnSpPr>
        <p:spPr>
          <a:xfrm rot="10800000" flipV="1">
            <a:off x="8375582" y="1793254"/>
            <a:ext cx="662579" cy="130332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BA869F8-A67E-68CD-3CC9-E8747FFDA8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7708" y="-312657"/>
            <a:ext cx="4469161" cy="774457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SLB Sans Book" panose="02000503040000020004" pitchFamily="2" charset="0"/>
              <a:buChar char="→"/>
            </a:pPr>
            <a:endParaRPr lang="en-GB" sz="1600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D923FB2-0298-53EA-4ABB-5C1CEE42CA77}"/>
              </a:ext>
            </a:extLst>
          </p:cNvPr>
          <p:cNvSpPr txBox="1">
            <a:spLocks/>
          </p:cNvSpPr>
          <p:nvPr/>
        </p:nvSpPr>
        <p:spPr>
          <a:xfrm>
            <a:off x="552273" y="738298"/>
            <a:ext cx="3418141" cy="3216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/>
                </a:solidFill>
              </a:rPr>
              <a:t>What is SCRN?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HK" sz="4000" dirty="0" err="1">
                <a:solidFill>
                  <a:schemeClr val="bg1"/>
                </a:solidFill>
                <a:effectLst/>
              </a:rPr>
              <a:t>Swin</a:t>
            </a:r>
            <a:r>
              <a:rPr lang="en-HK" sz="4000" dirty="0">
                <a:solidFill>
                  <a:schemeClr val="bg1"/>
                </a:solidFill>
                <a:effectLst/>
              </a:rPr>
              <a:t> Transformer Convolutional Residual Network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E324C95-14D4-2707-BB02-29E8635CD0E6}"/>
              </a:ext>
            </a:extLst>
          </p:cNvPr>
          <p:cNvSpPr txBox="1">
            <a:spLocks/>
          </p:cNvSpPr>
          <p:nvPr/>
        </p:nvSpPr>
        <p:spPr>
          <a:xfrm>
            <a:off x="638598" y="5163268"/>
            <a:ext cx="341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accent5"/>
                </a:solidFill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196459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5" grpId="0" animBg="1"/>
      <p:bldP spid="28" grpId="0" animBg="1"/>
      <p:bldP spid="29" grpId="0" animBg="1"/>
      <p:bldP spid="3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90D8-6755-FF9E-E90E-FECA57352E6B}"/>
              </a:ext>
            </a:extLst>
          </p:cNvPr>
          <p:cNvSpPr>
            <a:spLocks/>
          </p:cNvSpPr>
          <p:nvPr>
            <p:ph type="title"/>
          </p:nvPr>
        </p:nvSpPr>
        <p:spPr>
          <a:xfrm>
            <a:off x="216417" y="0"/>
            <a:ext cx="2707684" cy="7106034"/>
          </a:xfrm>
        </p:spPr>
        <p:txBody>
          <a:bodyPr>
            <a:normAutofit/>
          </a:bodyPr>
          <a:lstStyle/>
          <a:p>
            <a:r>
              <a:rPr lang="en-GB" sz="3200" dirty="0"/>
              <a:t>What is </a:t>
            </a:r>
            <a:r>
              <a:rPr lang="en-GB" sz="3200" dirty="0" err="1"/>
              <a:t>ViT</a:t>
            </a:r>
            <a:r>
              <a:rPr lang="en-GB" sz="3200" dirty="0"/>
              <a:t>?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Vision Transformer</a:t>
            </a: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endParaRPr lang="en-GB" sz="3200" dirty="0"/>
          </a:p>
        </p:txBody>
      </p:sp>
      <p:pic>
        <p:nvPicPr>
          <p:cNvPr id="5" name="Graphic 4" descr="Kitten outline">
            <a:extLst>
              <a:ext uri="{FF2B5EF4-FFF2-40B4-BE49-F238E27FC236}">
                <a16:creationId xmlns:a16="http://schemas.microsoft.com/office/drawing/2014/main" id="{59EDA96E-0143-96C8-D359-ED4D5AEE78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4541" y="2775229"/>
            <a:ext cx="3790899" cy="3790899"/>
          </a:xfrm>
          <a:prstGeom prst="rect">
            <a:avLst/>
          </a:prstGeom>
        </p:spPr>
      </p:pic>
      <p:pic>
        <p:nvPicPr>
          <p:cNvPr id="24" name="Graphic 23" descr="Kitten outline">
            <a:extLst>
              <a:ext uri="{FF2B5EF4-FFF2-40B4-BE49-F238E27FC236}">
                <a16:creationId xmlns:a16="http://schemas.microsoft.com/office/drawing/2014/main" id="{D958314A-548C-08AF-ABF6-B30093292C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4541" y="2759607"/>
            <a:ext cx="3790899" cy="3790899"/>
          </a:xfrm>
          <a:prstGeom prst="rect">
            <a:avLst/>
          </a:prstGeom>
        </p:spPr>
      </p:pic>
      <p:sp>
        <p:nvSpPr>
          <p:cNvPr id="26" name="white">
            <a:extLst>
              <a:ext uri="{FF2B5EF4-FFF2-40B4-BE49-F238E27FC236}">
                <a16:creationId xmlns:a16="http://schemas.microsoft.com/office/drawing/2014/main" id="{27970961-BA89-235E-6C49-24AB354525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54215" y="3279531"/>
            <a:ext cx="3931225" cy="2646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SLB Sans Book" panose="02000503040000020004" pitchFamily="2" charset="0"/>
              <a:buChar char="→"/>
            </a:pPr>
            <a:endParaRPr lang="en-GB"/>
          </a:p>
        </p:txBody>
      </p:sp>
      <p:pic>
        <p:nvPicPr>
          <p:cNvPr id="41" name="new dog" descr="Puppy outline">
            <a:extLst>
              <a:ext uri="{FF2B5EF4-FFF2-40B4-BE49-F238E27FC236}">
                <a16:creationId xmlns:a16="http://schemas.microsoft.com/office/drawing/2014/main" id="{53F1E2E3-D94F-B064-1E8F-2C87AD02C3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524034">
            <a:off x="3687192" y="2937711"/>
            <a:ext cx="3616713" cy="3417779"/>
          </a:xfrm>
          <a:prstGeom prst="rect">
            <a:avLst/>
          </a:prstGeom>
        </p:spPr>
      </p:pic>
      <p:pic>
        <p:nvPicPr>
          <p:cNvPr id="7" name="cat frame" descr="Table outline">
            <a:extLst>
              <a:ext uri="{FF2B5EF4-FFF2-40B4-BE49-F238E27FC236}">
                <a16:creationId xmlns:a16="http://schemas.microsoft.com/office/drawing/2014/main" id="{00171878-3E2B-2288-E8EA-921DB7E611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4457" y="1735146"/>
            <a:ext cx="5871065" cy="58710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844E8E-5101-C0E7-4A89-FC9BE4910C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04878" y="412362"/>
            <a:ext cx="1689464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Patch Embedding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E76937-DD85-A5F9-D0E3-77D29BB988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88110" y="412362"/>
            <a:ext cx="1689464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Patch Un-embedding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914983-9B61-0DB1-2701-270915C9EF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32622" y="412362"/>
            <a:ext cx="1689464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Encoder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D7A4C7-5D69-9B5C-10C9-5AE54DC906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60366" y="412362"/>
            <a:ext cx="1689464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Decoder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B98749-B450-A7A2-0FE0-0E41A3EA2D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57278" y="564762"/>
            <a:ext cx="1689464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Patch Embedding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3E4775-4C42-5E1A-A8C0-EDA6ED8E49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85022" y="564762"/>
            <a:ext cx="1689464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Encoder</a:t>
            </a:r>
          </a:p>
        </p:txBody>
      </p:sp>
      <p:pic>
        <p:nvPicPr>
          <p:cNvPr id="15" name="dog1" descr="Puppy 2 outline">
            <a:extLst>
              <a:ext uri="{FF2B5EF4-FFF2-40B4-BE49-F238E27FC236}">
                <a16:creationId xmlns:a16="http://schemas.microsoft.com/office/drawing/2014/main" id="{49DC5073-F0FC-7171-8D24-CB4529B273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5522" y="2654739"/>
            <a:ext cx="3790899" cy="3790899"/>
          </a:xfrm>
          <a:prstGeom prst="rect">
            <a:avLst/>
          </a:prstGeom>
        </p:spPr>
      </p:pic>
      <p:pic>
        <p:nvPicPr>
          <p:cNvPr id="25" name="dog2" descr="Puppy 2 outline">
            <a:extLst>
              <a:ext uri="{FF2B5EF4-FFF2-40B4-BE49-F238E27FC236}">
                <a16:creationId xmlns:a16="http://schemas.microsoft.com/office/drawing/2014/main" id="{99B1D699-C96D-6ED9-623B-A128876EED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5522" y="2644118"/>
            <a:ext cx="3790899" cy="3790899"/>
          </a:xfrm>
          <a:prstGeom prst="rect">
            <a:avLst/>
          </a:prstGeom>
        </p:spPr>
      </p:pic>
      <p:pic>
        <p:nvPicPr>
          <p:cNvPr id="16" name="dog frame" descr="Table outline">
            <a:extLst>
              <a:ext uri="{FF2B5EF4-FFF2-40B4-BE49-F238E27FC236}">
                <a16:creationId xmlns:a16="http://schemas.microsoft.com/office/drawing/2014/main" id="{6DB3ADB8-F63C-0284-37FF-AB97A7AA1F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15884" y="1735146"/>
            <a:ext cx="5871065" cy="5871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A051BB-3C86-D8B0-1FCF-5ADFA318E4EC}"/>
              </a:ext>
            </a:extLst>
          </p:cNvPr>
          <p:cNvSpPr txBox="1"/>
          <p:nvPr/>
        </p:nvSpPr>
        <p:spPr>
          <a:xfrm>
            <a:off x="3788002" y="1631360"/>
            <a:ext cx="168946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GB" sz="1400" b="0" kern="1200" dirty="0">
                <a:solidFill>
                  <a:schemeClr val="accent4"/>
                </a:solidFill>
                <a:latin typeface="SLB Sans Book" panose="02000503040000020004" pitchFamily="2" charset="0"/>
                <a:ea typeface="+mn-ea"/>
                <a:cs typeface="+mn-cs"/>
              </a:rPr>
              <a:t>Extract local feature of each patch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3E48F2-6D22-1815-80A9-F3F35F552E27}"/>
              </a:ext>
            </a:extLst>
          </p:cNvPr>
          <p:cNvSpPr txBox="1"/>
          <p:nvPr/>
        </p:nvSpPr>
        <p:spPr>
          <a:xfrm>
            <a:off x="5566959" y="1613906"/>
            <a:ext cx="19277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accent4"/>
                </a:solidFill>
              </a:rPr>
              <a:t>Analyse relationships between patches and capture the overall structure of the target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164733-5680-7DDC-AB4E-3D6AFFC13E99}"/>
              </a:ext>
            </a:extLst>
          </p:cNvPr>
          <p:cNvSpPr txBox="1"/>
          <p:nvPr/>
        </p:nvSpPr>
        <p:spPr>
          <a:xfrm>
            <a:off x="7479275" y="1631360"/>
            <a:ext cx="19277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accent4"/>
                </a:solidFill>
              </a:rPr>
              <a:t>Decode using the feature learnt in the encoding part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AE93F5-047E-0E75-06B6-F03EFCBB9735}"/>
              </a:ext>
            </a:extLst>
          </p:cNvPr>
          <p:cNvSpPr/>
          <p:nvPr/>
        </p:nvSpPr>
        <p:spPr>
          <a:xfrm>
            <a:off x="7612766" y="564762"/>
            <a:ext cx="1689464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Decoder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2C6632C-B202-AB6E-C489-A015FCCB6CF5}"/>
              </a:ext>
            </a:extLst>
          </p:cNvPr>
          <p:cNvSpPr/>
          <p:nvPr/>
        </p:nvSpPr>
        <p:spPr>
          <a:xfrm>
            <a:off x="9540510" y="564762"/>
            <a:ext cx="1689464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Patch Un-embedding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BF5D6F-7BB0-204F-52AB-8F082349B924}"/>
              </a:ext>
            </a:extLst>
          </p:cNvPr>
          <p:cNvSpPr txBox="1"/>
          <p:nvPr/>
        </p:nvSpPr>
        <p:spPr>
          <a:xfrm>
            <a:off x="9523498" y="1672102"/>
            <a:ext cx="168946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GB" sz="1400" b="0" kern="1200" dirty="0">
                <a:solidFill>
                  <a:schemeClr val="accent4"/>
                </a:solidFill>
                <a:latin typeface="SLB Sans Book" panose="02000503040000020004" pitchFamily="2" charset="0"/>
                <a:ea typeface="+mn-ea"/>
                <a:cs typeface="+mn-cs"/>
              </a:rPr>
              <a:t>Reshape the decoder output into the image format</a:t>
            </a:r>
          </a:p>
        </p:txBody>
      </p:sp>
      <p:pic>
        <p:nvPicPr>
          <p:cNvPr id="28" name="wjite frame" descr="Table outline" hidden="1">
            <a:extLst>
              <a:ext uri="{FF2B5EF4-FFF2-40B4-BE49-F238E27FC236}">
                <a16:creationId xmlns:a16="http://schemas.microsoft.com/office/drawing/2014/main" id="{9A174A9A-07DE-D51C-7871-40B4A25D448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54456" y="1729802"/>
            <a:ext cx="5871065" cy="5871065"/>
          </a:xfrm>
          <a:prstGeom prst="rect">
            <a:avLst/>
          </a:prstGeom>
        </p:spPr>
      </p:pic>
      <p:pic>
        <p:nvPicPr>
          <p:cNvPr id="29" name="white frame" descr="Table outline" hidden="1">
            <a:extLst>
              <a:ext uri="{FF2B5EF4-FFF2-40B4-BE49-F238E27FC236}">
                <a16:creationId xmlns:a16="http://schemas.microsoft.com/office/drawing/2014/main" id="{4BD44018-D18F-F405-F819-FC54C91B007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50518" y="1719523"/>
            <a:ext cx="5871065" cy="5871065"/>
          </a:xfrm>
          <a:prstGeom prst="rect">
            <a:avLst/>
          </a:prstGeom>
        </p:spPr>
      </p:pic>
      <p:pic>
        <p:nvPicPr>
          <p:cNvPr id="31" name="seismic">
            <a:extLst>
              <a:ext uri="{FF2B5EF4-FFF2-40B4-BE49-F238E27FC236}">
                <a16:creationId xmlns:a16="http://schemas.microsoft.com/office/drawing/2014/main" id="{98B98E45-B6DA-F59D-6C4C-B040F6594F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54215" y="3127201"/>
            <a:ext cx="9042357" cy="29273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9CA231-BE46-BEFB-18E2-F76422652F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4264" y="3039393"/>
            <a:ext cx="4440185" cy="2954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230D24-EB6D-8B23-BF8F-56B6AC0ECD7D}"/>
              </a:ext>
            </a:extLst>
          </p:cNvPr>
          <p:cNvSpPr txBox="1"/>
          <p:nvPr/>
        </p:nvSpPr>
        <p:spPr>
          <a:xfrm>
            <a:off x="2720834" y="6260971"/>
            <a:ext cx="9307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2400" dirty="0">
                <a:solidFill>
                  <a:schemeClr val="accent5"/>
                </a:solidFill>
                <a:latin typeface="LinLibertineT"/>
              </a:rPr>
              <a:t>While CNN captures local features well, </a:t>
            </a:r>
            <a:r>
              <a:rPr lang="en-HK" sz="2400" dirty="0" err="1">
                <a:solidFill>
                  <a:schemeClr val="accent5"/>
                </a:solidFill>
                <a:latin typeface="LinLibertineT"/>
              </a:rPr>
              <a:t>ViT</a:t>
            </a:r>
            <a:r>
              <a:rPr lang="en-HK" sz="2400" dirty="0">
                <a:solidFill>
                  <a:schemeClr val="accent5"/>
                </a:solidFill>
                <a:latin typeface="LinLibertineT"/>
              </a:rPr>
              <a:t> captures global features well</a:t>
            </a:r>
            <a:endParaRPr lang="en-HK" sz="2400" dirty="0">
              <a:solidFill>
                <a:schemeClr val="accent5"/>
              </a:solidFill>
              <a:effectLst/>
              <a:latin typeface="LinLibertineT"/>
            </a:endParaRPr>
          </a:p>
        </p:txBody>
      </p:sp>
    </p:spTree>
    <p:extLst>
      <p:ext uri="{BB962C8B-B14F-4D97-AF65-F5344CB8AC3E}">
        <p14:creationId xmlns:p14="http://schemas.microsoft.com/office/powerpoint/2010/main" val="421326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2" grpId="0" animBg="1"/>
      <p:bldP spid="13" grpId="0" animBg="1"/>
      <p:bldP spid="17" grpId="0"/>
      <p:bldP spid="19" grpId="0"/>
      <p:bldP spid="20" grpId="0"/>
      <p:bldP spid="21" grpId="0" animBg="1"/>
      <p:bldP spid="22" grpId="0" animBg="1"/>
      <p:bldP spid="23" grpId="0"/>
      <p:bldP spid="4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B81D-9F3E-E5CD-4FB3-D104B870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8084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A869F8-A67E-68CD-3CC9-E8747FFDA8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7708" y="-312657"/>
            <a:ext cx="4469161" cy="774457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SLB Sans Book" panose="02000503040000020004" pitchFamily="2" charset="0"/>
              <a:buChar char="→"/>
            </a:pPr>
            <a:endParaRPr lang="en-GB" sz="1600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D923FB2-0298-53EA-4ABB-5C1CEE42CA77}"/>
              </a:ext>
            </a:extLst>
          </p:cNvPr>
          <p:cNvSpPr txBox="1">
            <a:spLocks/>
          </p:cNvSpPr>
          <p:nvPr/>
        </p:nvSpPr>
        <p:spPr>
          <a:xfrm>
            <a:off x="552273" y="738298"/>
            <a:ext cx="3418141" cy="3216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/>
                </a:solidFill>
              </a:rPr>
              <a:t>How about SCRN+GAN?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E324C95-14D4-2707-BB02-29E8635CD0E6}"/>
              </a:ext>
            </a:extLst>
          </p:cNvPr>
          <p:cNvSpPr txBox="1">
            <a:spLocks/>
          </p:cNvSpPr>
          <p:nvPr/>
        </p:nvSpPr>
        <p:spPr>
          <a:xfrm>
            <a:off x="638598" y="5163268"/>
            <a:ext cx="3418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accent5"/>
                </a:solidFill>
              </a:rPr>
              <a:t>Model 3</a:t>
            </a:r>
          </a:p>
        </p:txBody>
      </p:sp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C536BEDE-0323-B388-4599-A98652AC6B8F}"/>
              </a:ext>
            </a:extLst>
          </p:cNvPr>
          <p:cNvSpPr/>
          <p:nvPr/>
        </p:nvSpPr>
        <p:spPr>
          <a:xfrm>
            <a:off x="4768444" y="2369718"/>
            <a:ext cx="1806497" cy="28357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Reduction block</a:t>
            </a:r>
          </a:p>
        </p:txBody>
      </p:sp>
      <p:sp>
        <p:nvSpPr>
          <p:cNvPr id="48" name="Rectangle: Rounded Corners 2">
            <a:extLst>
              <a:ext uri="{FF2B5EF4-FFF2-40B4-BE49-F238E27FC236}">
                <a16:creationId xmlns:a16="http://schemas.microsoft.com/office/drawing/2014/main" id="{5E2E470D-A738-338F-7564-5F026648FCAB}"/>
              </a:ext>
            </a:extLst>
          </p:cNvPr>
          <p:cNvSpPr/>
          <p:nvPr/>
        </p:nvSpPr>
        <p:spPr>
          <a:xfrm>
            <a:off x="4768444" y="2832964"/>
            <a:ext cx="1806497" cy="29374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Reduction block</a:t>
            </a:r>
          </a:p>
        </p:txBody>
      </p:sp>
      <p:sp>
        <p:nvSpPr>
          <p:cNvPr id="52" name="Rectangle: Rounded Corners 3">
            <a:extLst>
              <a:ext uri="{FF2B5EF4-FFF2-40B4-BE49-F238E27FC236}">
                <a16:creationId xmlns:a16="http://schemas.microsoft.com/office/drawing/2014/main" id="{035B1584-C5CD-0B22-EFA6-CE4E65121DB2}"/>
              </a:ext>
            </a:extLst>
          </p:cNvPr>
          <p:cNvSpPr/>
          <p:nvPr/>
        </p:nvSpPr>
        <p:spPr>
          <a:xfrm>
            <a:off x="4764220" y="4042899"/>
            <a:ext cx="1802270" cy="27635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Reduction block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310375D-C935-037E-4173-C7A0ED863F4C}"/>
              </a:ext>
            </a:extLst>
          </p:cNvPr>
          <p:cNvCxnSpPr>
            <a:cxnSpLocks/>
            <a:stCxn id="3" idx="2"/>
            <a:endCxn id="48" idx="0"/>
          </p:cNvCxnSpPr>
          <p:nvPr/>
        </p:nvCxnSpPr>
        <p:spPr>
          <a:xfrm>
            <a:off x="5671693" y="2653292"/>
            <a:ext cx="0" cy="17967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2265D26-6D7F-BD49-3788-CF4DA1C86516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5665355" y="3126705"/>
            <a:ext cx="6338" cy="91619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15">
            <a:extLst>
              <a:ext uri="{FF2B5EF4-FFF2-40B4-BE49-F238E27FC236}">
                <a16:creationId xmlns:a16="http://schemas.microsoft.com/office/drawing/2014/main" id="{530A2285-C0FB-C82D-4370-36CC361FB07A}"/>
              </a:ext>
            </a:extLst>
          </p:cNvPr>
          <p:cNvSpPr/>
          <p:nvPr/>
        </p:nvSpPr>
        <p:spPr>
          <a:xfrm>
            <a:off x="4764220" y="1930007"/>
            <a:ext cx="1806497" cy="27677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sp>
        <p:nvSpPr>
          <p:cNvPr id="56" name="Rectangle: Rounded Corners 17">
            <a:extLst>
              <a:ext uri="{FF2B5EF4-FFF2-40B4-BE49-F238E27FC236}">
                <a16:creationId xmlns:a16="http://schemas.microsoft.com/office/drawing/2014/main" id="{356BA465-59C6-75BE-2B35-D8A453FBAFCD}"/>
              </a:ext>
            </a:extLst>
          </p:cNvPr>
          <p:cNvSpPr/>
          <p:nvPr/>
        </p:nvSpPr>
        <p:spPr>
          <a:xfrm>
            <a:off x="4768444" y="4488955"/>
            <a:ext cx="1806497" cy="2814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Flatten</a:t>
            </a:r>
          </a:p>
        </p:txBody>
      </p:sp>
      <p:sp>
        <p:nvSpPr>
          <p:cNvPr id="57" name="Rectangle: Rounded Corners 18">
            <a:extLst>
              <a:ext uri="{FF2B5EF4-FFF2-40B4-BE49-F238E27FC236}">
                <a16:creationId xmlns:a16="http://schemas.microsoft.com/office/drawing/2014/main" id="{3A9EE33E-4A45-B0F2-1E46-E9C2348465C2}"/>
              </a:ext>
            </a:extLst>
          </p:cNvPr>
          <p:cNvSpPr/>
          <p:nvPr/>
        </p:nvSpPr>
        <p:spPr>
          <a:xfrm>
            <a:off x="4768444" y="4984170"/>
            <a:ext cx="1806497" cy="26709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Linear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4D84E0B-86BE-D67B-F162-E6AEA3CF9F53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>
            <a:off x="5665355" y="4319255"/>
            <a:ext cx="6338" cy="16970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AEB1F0-2879-5D48-3EDF-3769B517C6FD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5671693" y="4770364"/>
            <a:ext cx="0" cy="21380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40C4F12-F054-486E-CA89-64D6270AC9CE}"/>
              </a:ext>
            </a:extLst>
          </p:cNvPr>
          <p:cNvCxnSpPr>
            <a:cxnSpLocks/>
            <a:stCxn id="55" idx="2"/>
            <a:endCxn id="3" idx="0"/>
          </p:cNvCxnSpPr>
          <p:nvPr/>
        </p:nvCxnSpPr>
        <p:spPr>
          <a:xfrm>
            <a:off x="5667469" y="2206786"/>
            <a:ext cx="4224" cy="16293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lowchart: Data 23">
            <a:extLst>
              <a:ext uri="{FF2B5EF4-FFF2-40B4-BE49-F238E27FC236}">
                <a16:creationId xmlns:a16="http://schemas.microsoft.com/office/drawing/2014/main" id="{67677E0C-1024-092F-3433-717FFFDFAC56}"/>
              </a:ext>
            </a:extLst>
          </p:cNvPr>
          <p:cNvSpPr/>
          <p:nvPr/>
        </p:nvSpPr>
        <p:spPr>
          <a:xfrm>
            <a:off x="5882629" y="1130749"/>
            <a:ext cx="1802271" cy="268685"/>
          </a:xfrm>
          <a:prstGeom prst="flowChartInputOutput">
            <a:avLst/>
          </a:prstGeom>
          <a:solidFill>
            <a:schemeClr val="bg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2" name="Flowchart: Data 25">
            <a:extLst>
              <a:ext uri="{FF2B5EF4-FFF2-40B4-BE49-F238E27FC236}">
                <a16:creationId xmlns:a16="http://schemas.microsoft.com/office/drawing/2014/main" id="{6F2B56A5-1380-12B0-E4D3-0933E4625FEF}"/>
              </a:ext>
            </a:extLst>
          </p:cNvPr>
          <p:cNvSpPr/>
          <p:nvPr/>
        </p:nvSpPr>
        <p:spPr>
          <a:xfrm>
            <a:off x="4772670" y="5467198"/>
            <a:ext cx="1802271" cy="267099"/>
          </a:xfrm>
          <a:prstGeom prst="flowChartInputOutpu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 Output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35E1077-63F8-AF2D-D100-AC76CDDCA4EF}"/>
              </a:ext>
            </a:extLst>
          </p:cNvPr>
          <p:cNvCxnSpPr>
            <a:cxnSpLocks/>
            <a:stCxn id="57" idx="2"/>
            <a:endCxn id="62" idx="1"/>
          </p:cNvCxnSpPr>
          <p:nvPr/>
        </p:nvCxnSpPr>
        <p:spPr>
          <a:xfrm>
            <a:off x="5671693" y="5251269"/>
            <a:ext cx="2113" cy="21592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E61D8556-FE81-326D-AB92-5A8A04690758}"/>
              </a:ext>
            </a:extLst>
          </p:cNvPr>
          <p:cNvSpPr/>
          <p:nvPr/>
        </p:nvSpPr>
        <p:spPr>
          <a:xfrm>
            <a:off x="4884701" y="3413942"/>
            <a:ext cx="1634439" cy="29374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4"/>
                </a:solidFill>
              </a:rPr>
              <a:t>Repeat until the dimension becomes 1</a:t>
            </a:r>
          </a:p>
        </p:txBody>
      </p:sp>
      <p:sp>
        <p:nvSpPr>
          <p:cNvPr id="65" name="Rectangle: Rounded Corners 97">
            <a:extLst>
              <a:ext uri="{FF2B5EF4-FFF2-40B4-BE49-F238E27FC236}">
                <a16:creationId xmlns:a16="http://schemas.microsoft.com/office/drawing/2014/main" id="{150F7C0E-E32D-3BEF-2DBF-AFA7D9073454}"/>
              </a:ext>
            </a:extLst>
          </p:cNvPr>
          <p:cNvSpPr/>
          <p:nvPr/>
        </p:nvSpPr>
        <p:spPr>
          <a:xfrm>
            <a:off x="6912710" y="2369718"/>
            <a:ext cx="1806497" cy="2835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Feature fusion block</a:t>
            </a:r>
          </a:p>
        </p:txBody>
      </p:sp>
      <p:sp>
        <p:nvSpPr>
          <p:cNvPr id="66" name="Rectangle: Rounded Corners 98">
            <a:extLst>
              <a:ext uri="{FF2B5EF4-FFF2-40B4-BE49-F238E27FC236}">
                <a16:creationId xmlns:a16="http://schemas.microsoft.com/office/drawing/2014/main" id="{B909E542-DBB3-D851-FA51-264C35EF3077}"/>
              </a:ext>
            </a:extLst>
          </p:cNvPr>
          <p:cNvSpPr/>
          <p:nvPr/>
        </p:nvSpPr>
        <p:spPr>
          <a:xfrm>
            <a:off x="6912710" y="2832964"/>
            <a:ext cx="1806497" cy="29374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Feature fusion block</a:t>
            </a:r>
          </a:p>
        </p:txBody>
      </p:sp>
      <p:sp>
        <p:nvSpPr>
          <p:cNvPr id="67" name="Rectangle: Rounded Corners 99">
            <a:extLst>
              <a:ext uri="{FF2B5EF4-FFF2-40B4-BE49-F238E27FC236}">
                <a16:creationId xmlns:a16="http://schemas.microsoft.com/office/drawing/2014/main" id="{C2B63F1D-A8EE-5DFF-5D82-DF5F9074FDA4}"/>
              </a:ext>
            </a:extLst>
          </p:cNvPr>
          <p:cNvSpPr/>
          <p:nvPr/>
        </p:nvSpPr>
        <p:spPr>
          <a:xfrm>
            <a:off x="6908486" y="4042899"/>
            <a:ext cx="1802270" cy="2763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Feature fusion block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A69B7AE-02DE-F2E9-3C3A-E8836FBBDD3E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>
            <a:off x="7815959" y="2653292"/>
            <a:ext cx="0" cy="17967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56CE157-8280-C1AB-A6ED-22FA6DD4C4D3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 flipH="1">
            <a:off x="7809621" y="3126705"/>
            <a:ext cx="6338" cy="91619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102">
            <a:extLst>
              <a:ext uri="{FF2B5EF4-FFF2-40B4-BE49-F238E27FC236}">
                <a16:creationId xmlns:a16="http://schemas.microsoft.com/office/drawing/2014/main" id="{5509D4C6-25D9-DDF2-B257-C64DDEBB2283}"/>
              </a:ext>
            </a:extLst>
          </p:cNvPr>
          <p:cNvSpPr/>
          <p:nvPr/>
        </p:nvSpPr>
        <p:spPr>
          <a:xfrm>
            <a:off x="6908486" y="1930007"/>
            <a:ext cx="1806497" cy="27677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sp>
        <p:nvSpPr>
          <p:cNvPr id="71" name="Rectangle: Rounded Corners 103">
            <a:extLst>
              <a:ext uri="{FF2B5EF4-FFF2-40B4-BE49-F238E27FC236}">
                <a16:creationId xmlns:a16="http://schemas.microsoft.com/office/drawing/2014/main" id="{BDA620E4-750F-5ABC-248C-462CCF733891}"/>
              </a:ext>
            </a:extLst>
          </p:cNvPr>
          <p:cNvSpPr/>
          <p:nvPr/>
        </p:nvSpPr>
        <p:spPr>
          <a:xfrm>
            <a:off x="6912710" y="4488955"/>
            <a:ext cx="1806497" cy="28140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Feature fusion block</a:t>
            </a:r>
          </a:p>
        </p:txBody>
      </p:sp>
      <p:sp>
        <p:nvSpPr>
          <p:cNvPr id="72" name="Rectangle: Rounded Corners 104">
            <a:extLst>
              <a:ext uri="{FF2B5EF4-FFF2-40B4-BE49-F238E27FC236}">
                <a16:creationId xmlns:a16="http://schemas.microsoft.com/office/drawing/2014/main" id="{DB88E967-10B7-D3B5-2D95-58ABA2C38705}"/>
              </a:ext>
            </a:extLst>
          </p:cNvPr>
          <p:cNvSpPr/>
          <p:nvPr/>
        </p:nvSpPr>
        <p:spPr>
          <a:xfrm>
            <a:off x="6912710" y="4984170"/>
            <a:ext cx="1806497" cy="26709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CD01722-1015-1995-4488-9D5702C568FD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>
            <a:off x="7809621" y="4319255"/>
            <a:ext cx="6338" cy="16970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49E308C-26FD-8FDF-41CF-D937765DE9E1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>
            <a:off x="7815959" y="4770364"/>
            <a:ext cx="0" cy="21380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2021F04-DBF3-2040-7BB6-E76CBBEDB3B2}"/>
              </a:ext>
            </a:extLst>
          </p:cNvPr>
          <p:cNvCxnSpPr>
            <a:cxnSpLocks/>
            <a:stCxn id="70" idx="2"/>
            <a:endCxn id="65" idx="0"/>
          </p:cNvCxnSpPr>
          <p:nvPr/>
        </p:nvCxnSpPr>
        <p:spPr>
          <a:xfrm>
            <a:off x="7811735" y="2206786"/>
            <a:ext cx="4224" cy="16293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Data 108">
            <a:extLst>
              <a:ext uri="{FF2B5EF4-FFF2-40B4-BE49-F238E27FC236}">
                <a16:creationId xmlns:a16="http://schemas.microsoft.com/office/drawing/2014/main" id="{40F17D01-7303-C77E-9798-91E9A379B889}"/>
              </a:ext>
            </a:extLst>
          </p:cNvPr>
          <p:cNvSpPr/>
          <p:nvPr/>
        </p:nvSpPr>
        <p:spPr>
          <a:xfrm>
            <a:off x="6916936" y="5462492"/>
            <a:ext cx="1802271" cy="267099"/>
          </a:xfrm>
          <a:prstGeom prst="flowChartInputOutpu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G Output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DFA6AF8-C8C7-21A6-C543-79705B00151F}"/>
              </a:ext>
            </a:extLst>
          </p:cNvPr>
          <p:cNvCxnSpPr>
            <a:cxnSpLocks/>
            <a:stCxn id="72" idx="2"/>
            <a:endCxn id="76" idx="1"/>
          </p:cNvCxnSpPr>
          <p:nvPr/>
        </p:nvCxnSpPr>
        <p:spPr>
          <a:xfrm>
            <a:off x="7815959" y="5251269"/>
            <a:ext cx="2113" cy="21122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0A29C50-0226-6FF1-3873-0526855D2B3D}"/>
              </a:ext>
            </a:extLst>
          </p:cNvPr>
          <p:cNvSpPr/>
          <p:nvPr/>
        </p:nvSpPr>
        <p:spPr>
          <a:xfrm>
            <a:off x="7028967" y="3413942"/>
            <a:ext cx="1634439" cy="29374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accent5"/>
                </a:solidFill>
              </a:rPr>
              <a:t>Repeat according to </a:t>
            </a:r>
          </a:p>
          <a:p>
            <a:pPr algn="ctr"/>
            <a:r>
              <a:rPr lang="en-GB" sz="1000" dirty="0">
                <a:solidFill>
                  <a:schemeClr val="accent5"/>
                </a:solidFill>
              </a:rPr>
              <a:t>block configuration</a:t>
            </a:r>
          </a:p>
        </p:txBody>
      </p:sp>
      <p:sp>
        <p:nvSpPr>
          <p:cNvPr id="79" name="Rectangle: Rounded Corners 120">
            <a:extLst>
              <a:ext uri="{FF2B5EF4-FFF2-40B4-BE49-F238E27FC236}">
                <a16:creationId xmlns:a16="http://schemas.microsoft.com/office/drawing/2014/main" id="{FA37B495-0B69-DD76-E8DF-D03F2A8D0945}"/>
              </a:ext>
            </a:extLst>
          </p:cNvPr>
          <p:cNvSpPr/>
          <p:nvPr/>
        </p:nvSpPr>
        <p:spPr>
          <a:xfrm>
            <a:off x="9553560" y="398340"/>
            <a:ext cx="1820715" cy="297438"/>
          </a:xfrm>
          <a:prstGeom prst="roundRect">
            <a:avLst/>
          </a:prstGeom>
          <a:ln w="19050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sp>
        <p:nvSpPr>
          <p:cNvPr id="80" name="Rectangle: Rounded Corners 121">
            <a:extLst>
              <a:ext uri="{FF2B5EF4-FFF2-40B4-BE49-F238E27FC236}">
                <a16:creationId xmlns:a16="http://schemas.microsoft.com/office/drawing/2014/main" id="{09C09A68-C291-50E4-C1F8-88813EFF88DD}"/>
              </a:ext>
            </a:extLst>
          </p:cNvPr>
          <p:cNvSpPr/>
          <p:nvPr/>
        </p:nvSpPr>
        <p:spPr>
          <a:xfrm>
            <a:off x="9553561" y="854827"/>
            <a:ext cx="1820715" cy="294642"/>
          </a:xfrm>
          <a:prstGeom prst="roundRect">
            <a:avLst/>
          </a:prstGeom>
          <a:ln w="19050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Batch normalisation</a:t>
            </a:r>
          </a:p>
        </p:txBody>
      </p:sp>
      <p:sp>
        <p:nvSpPr>
          <p:cNvPr id="81" name="Rectangle: Rounded Corners 122">
            <a:extLst>
              <a:ext uri="{FF2B5EF4-FFF2-40B4-BE49-F238E27FC236}">
                <a16:creationId xmlns:a16="http://schemas.microsoft.com/office/drawing/2014/main" id="{85D272C0-58AA-3A52-AA52-1E66C83D8825}"/>
              </a:ext>
            </a:extLst>
          </p:cNvPr>
          <p:cNvSpPr/>
          <p:nvPr/>
        </p:nvSpPr>
        <p:spPr>
          <a:xfrm>
            <a:off x="9558597" y="1326159"/>
            <a:ext cx="1815881" cy="284859"/>
          </a:xfrm>
          <a:prstGeom prst="roundRect">
            <a:avLst/>
          </a:prstGeom>
          <a:ln w="19050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Activation function</a:t>
            </a:r>
          </a:p>
        </p:txBody>
      </p:sp>
      <p:sp>
        <p:nvSpPr>
          <p:cNvPr id="82" name="Rectangle: Rounded Corners 123">
            <a:extLst>
              <a:ext uri="{FF2B5EF4-FFF2-40B4-BE49-F238E27FC236}">
                <a16:creationId xmlns:a16="http://schemas.microsoft.com/office/drawing/2014/main" id="{39D09EAB-9382-B8F8-7044-0F7FE98AD032}"/>
              </a:ext>
            </a:extLst>
          </p:cNvPr>
          <p:cNvSpPr/>
          <p:nvPr/>
        </p:nvSpPr>
        <p:spPr>
          <a:xfrm>
            <a:off x="9553561" y="1782381"/>
            <a:ext cx="1820724" cy="284859"/>
          </a:xfrm>
          <a:prstGeom prst="roundRect">
            <a:avLst/>
          </a:prstGeom>
          <a:ln w="19050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Dropout</a:t>
            </a:r>
          </a:p>
        </p:txBody>
      </p:sp>
      <p:sp>
        <p:nvSpPr>
          <p:cNvPr id="83" name="Rectangle: Rounded Corners 124">
            <a:extLst>
              <a:ext uri="{FF2B5EF4-FFF2-40B4-BE49-F238E27FC236}">
                <a16:creationId xmlns:a16="http://schemas.microsoft.com/office/drawing/2014/main" id="{8C9DE60F-586A-5143-728D-AD0EBA43CD10}"/>
              </a:ext>
            </a:extLst>
          </p:cNvPr>
          <p:cNvSpPr/>
          <p:nvPr/>
        </p:nvSpPr>
        <p:spPr>
          <a:xfrm>
            <a:off x="9249363" y="130460"/>
            <a:ext cx="2434244" cy="2231687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7D2419-4F67-B154-C7EA-0725BFB8C8EA}"/>
              </a:ext>
            </a:extLst>
          </p:cNvPr>
          <p:cNvSpPr/>
          <p:nvPr/>
        </p:nvSpPr>
        <p:spPr>
          <a:xfrm>
            <a:off x="9746110" y="-19888"/>
            <a:ext cx="1435618" cy="27635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3"/>
                </a:solidFill>
              </a:rPr>
              <a:t>Reduction block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011CF6F-B163-7016-C1C5-C5143F4DF18D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10463918" y="695778"/>
            <a:ext cx="1" cy="1590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690ED36-8312-37CE-7BF3-B9A173C60B9E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10463919" y="1149469"/>
            <a:ext cx="2619" cy="1766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F866B7-EF65-12FC-83CF-0D5CEE57113C}"/>
              </a:ext>
            </a:extLst>
          </p:cNvPr>
          <p:cNvCxnSpPr>
            <a:cxnSpLocks/>
            <a:stCxn id="81" idx="2"/>
            <a:endCxn id="82" idx="0"/>
          </p:cNvCxnSpPr>
          <p:nvPr/>
        </p:nvCxnSpPr>
        <p:spPr>
          <a:xfrm flipH="1">
            <a:off x="10463923" y="1611018"/>
            <a:ext cx="2615" cy="171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41A94A1-22B0-E5E7-1C77-B1F6DD09CB91}"/>
              </a:ext>
            </a:extLst>
          </p:cNvPr>
          <p:cNvCxnSpPr>
            <a:cxnSpLocks/>
            <a:stCxn id="84" idx="2"/>
            <a:endCxn id="79" idx="0"/>
          </p:cNvCxnSpPr>
          <p:nvPr/>
        </p:nvCxnSpPr>
        <p:spPr>
          <a:xfrm flipH="1">
            <a:off x="10463918" y="256468"/>
            <a:ext cx="1" cy="1418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9BDEF0B-9BF2-0BC9-8065-FFFFB8459EC0}"/>
              </a:ext>
            </a:extLst>
          </p:cNvPr>
          <p:cNvCxnSpPr>
            <a:cxnSpLocks/>
            <a:stCxn id="82" idx="2"/>
          </p:cNvCxnSpPr>
          <p:nvPr/>
        </p:nvCxnSpPr>
        <p:spPr>
          <a:xfrm>
            <a:off x="10463923" y="2067240"/>
            <a:ext cx="0" cy="2068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0" name="Rectangle: Rounded Corners 131">
            <a:extLst>
              <a:ext uri="{FF2B5EF4-FFF2-40B4-BE49-F238E27FC236}">
                <a16:creationId xmlns:a16="http://schemas.microsoft.com/office/drawing/2014/main" id="{A2D7F21B-9BD5-5302-4C4F-BCF5F9527883}"/>
              </a:ext>
            </a:extLst>
          </p:cNvPr>
          <p:cNvSpPr/>
          <p:nvPr/>
        </p:nvSpPr>
        <p:spPr>
          <a:xfrm>
            <a:off x="9529017" y="2952314"/>
            <a:ext cx="1874981" cy="242642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sp>
        <p:nvSpPr>
          <p:cNvPr id="91" name="Rectangle: Rounded Corners 132">
            <a:extLst>
              <a:ext uri="{FF2B5EF4-FFF2-40B4-BE49-F238E27FC236}">
                <a16:creationId xmlns:a16="http://schemas.microsoft.com/office/drawing/2014/main" id="{A158EFD2-E871-7C35-AE2A-858202EF10F1}"/>
              </a:ext>
            </a:extLst>
          </p:cNvPr>
          <p:cNvSpPr/>
          <p:nvPr/>
        </p:nvSpPr>
        <p:spPr>
          <a:xfrm>
            <a:off x="9528997" y="3404174"/>
            <a:ext cx="1874981" cy="251752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Split channels</a:t>
            </a:r>
          </a:p>
        </p:txBody>
      </p:sp>
      <p:sp>
        <p:nvSpPr>
          <p:cNvPr id="92" name="Rectangle: Rounded Corners 133">
            <a:extLst>
              <a:ext uri="{FF2B5EF4-FFF2-40B4-BE49-F238E27FC236}">
                <a16:creationId xmlns:a16="http://schemas.microsoft.com/office/drawing/2014/main" id="{9476B80B-E861-1F5F-5AA4-E1544861BCA1}"/>
              </a:ext>
            </a:extLst>
          </p:cNvPr>
          <p:cNvSpPr/>
          <p:nvPr/>
        </p:nvSpPr>
        <p:spPr>
          <a:xfrm>
            <a:off x="9528998" y="5363315"/>
            <a:ext cx="1874981" cy="251752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Combine channels</a:t>
            </a:r>
          </a:p>
        </p:txBody>
      </p:sp>
      <p:sp>
        <p:nvSpPr>
          <p:cNvPr id="93" name="Rectangle: Rounded Corners 134">
            <a:extLst>
              <a:ext uri="{FF2B5EF4-FFF2-40B4-BE49-F238E27FC236}">
                <a16:creationId xmlns:a16="http://schemas.microsoft.com/office/drawing/2014/main" id="{88F4A2DA-E515-3D7F-E0AD-9E17D6D14EAC}"/>
              </a:ext>
            </a:extLst>
          </p:cNvPr>
          <p:cNvSpPr/>
          <p:nvPr/>
        </p:nvSpPr>
        <p:spPr>
          <a:xfrm>
            <a:off x="9116552" y="2645056"/>
            <a:ext cx="2699657" cy="4202319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66E5F07-075B-AE6A-CF58-546B8BFE4EE4}"/>
              </a:ext>
            </a:extLst>
          </p:cNvPr>
          <p:cNvSpPr/>
          <p:nvPr/>
        </p:nvSpPr>
        <p:spPr>
          <a:xfrm>
            <a:off x="9461029" y="2444578"/>
            <a:ext cx="2078184" cy="27635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GB" sz="1400" dirty="0">
                <a:solidFill>
                  <a:schemeClr val="accent2"/>
                </a:solidFill>
              </a:rPr>
              <a:t>Feature fusion block (FFB)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4B2FD9D-0A80-4082-BA1A-34E9D62163DC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 flipH="1">
            <a:off x="10466488" y="3194956"/>
            <a:ext cx="20" cy="20921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F50FA40-3A76-6A70-A7D7-6D28124139AD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10466487" y="3655926"/>
            <a:ext cx="1" cy="20552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3205CB-88DD-CB7E-27B1-E7ED5DB125B9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10466485" y="5116978"/>
            <a:ext cx="4" cy="24633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EE7161F-3B14-6CAB-D67D-1A1FCCB83768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10466508" y="2758607"/>
            <a:ext cx="0" cy="19370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954FD8D-82E5-1DEF-F2B6-F5CD280E6A1C}"/>
              </a:ext>
            </a:extLst>
          </p:cNvPr>
          <p:cNvCxnSpPr>
            <a:cxnSpLocks/>
            <a:endCxn id="103" idx="0"/>
          </p:cNvCxnSpPr>
          <p:nvPr/>
        </p:nvCxnSpPr>
        <p:spPr>
          <a:xfrm>
            <a:off x="10466485" y="6055776"/>
            <a:ext cx="2" cy="22208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0" name="Rectangle: Rounded Corners 141">
            <a:extLst>
              <a:ext uri="{FF2B5EF4-FFF2-40B4-BE49-F238E27FC236}">
                <a16:creationId xmlns:a16="http://schemas.microsoft.com/office/drawing/2014/main" id="{6D6279A9-5241-3F3F-8360-CD0F854CF0CF}"/>
              </a:ext>
            </a:extLst>
          </p:cNvPr>
          <p:cNvSpPr/>
          <p:nvPr/>
        </p:nvSpPr>
        <p:spPr>
          <a:xfrm>
            <a:off x="9528996" y="5820590"/>
            <a:ext cx="1874981" cy="251752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C416F36-6C3E-6343-C060-DBFC4B0161F7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10466485" y="5615067"/>
            <a:ext cx="2" cy="20552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716D118-22DF-9BC7-8ABF-FE145CFA243A}"/>
              </a:ext>
            </a:extLst>
          </p:cNvPr>
          <p:cNvCxnSpPr>
            <a:cxnSpLocks/>
          </p:cNvCxnSpPr>
          <p:nvPr/>
        </p:nvCxnSpPr>
        <p:spPr>
          <a:xfrm>
            <a:off x="10466485" y="6529617"/>
            <a:ext cx="0" cy="21044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3" name="Rectangle: Rounded Corners 144">
            <a:extLst>
              <a:ext uri="{FF2B5EF4-FFF2-40B4-BE49-F238E27FC236}">
                <a16:creationId xmlns:a16="http://schemas.microsoft.com/office/drawing/2014/main" id="{E977A062-F749-F4B4-D714-B3F208CC8487}"/>
              </a:ext>
            </a:extLst>
          </p:cNvPr>
          <p:cNvSpPr/>
          <p:nvPr/>
        </p:nvSpPr>
        <p:spPr>
          <a:xfrm>
            <a:off x="9528996" y="6277865"/>
            <a:ext cx="1874981" cy="251752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Convolution</a:t>
            </a:r>
          </a:p>
        </p:txBody>
      </p:sp>
      <p:sp>
        <p:nvSpPr>
          <p:cNvPr id="104" name="Rectangle: Rounded Corners 145">
            <a:extLst>
              <a:ext uri="{FF2B5EF4-FFF2-40B4-BE49-F238E27FC236}">
                <a16:creationId xmlns:a16="http://schemas.microsoft.com/office/drawing/2014/main" id="{7838ED77-A6D4-3852-38D9-D75E3177F6C8}"/>
              </a:ext>
            </a:extLst>
          </p:cNvPr>
          <p:cNvSpPr/>
          <p:nvPr/>
        </p:nvSpPr>
        <p:spPr>
          <a:xfrm>
            <a:off x="9366503" y="4040137"/>
            <a:ext cx="923925" cy="905676"/>
          </a:xfrm>
          <a:prstGeom prst="roundRect">
            <a:avLst/>
          </a:prstGeom>
          <a:ln w="19050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ViT</a:t>
            </a:r>
          </a:p>
          <a:p>
            <a:pPr algn="ctr"/>
            <a:r>
              <a:rPr lang="en-GB" sz="1200" dirty="0"/>
              <a:t>block</a:t>
            </a:r>
          </a:p>
        </p:txBody>
      </p:sp>
      <p:sp>
        <p:nvSpPr>
          <p:cNvPr id="105" name="Rectangle: Rounded Corners 146">
            <a:extLst>
              <a:ext uri="{FF2B5EF4-FFF2-40B4-BE49-F238E27FC236}">
                <a16:creationId xmlns:a16="http://schemas.microsoft.com/office/drawing/2014/main" id="{B94EED8C-7FFB-6FE8-012B-588AEEE402DD}"/>
              </a:ext>
            </a:extLst>
          </p:cNvPr>
          <p:cNvSpPr/>
          <p:nvPr/>
        </p:nvSpPr>
        <p:spPr>
          <a:xfrm>
            <a:off x="10666180" y="4028513"/>
            <a:ext cx="923925" cy="905676"/>
          </a:xfrm>
          <a:prstGeom prst="roundRect">
            <a:avLst/>
          </a:prstGeom>
          <a:ln w="19050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CNN</a:t>
            </a:r>
          </a:p>
          <a:p>
            <a:pPr algn="ctr"/>
            <a:r>
              <a:rPr lang="en-GB" sz="1200" dirty="0"/>
              <a:t>block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F6A2787-8140-A90E-DC7E-363F99581956}"/>
              </a:ext>
            </a:extLst>
          </p:cNvPr>
          <p:cNvCxnSpPr>
            <a:cxnSpLocks/>
          </p:cNvCxnSpPr>
          <p:nvPr/>
        </p:nvCxnSpPr>
        <p:spPr>
          <a:xfrm>
            <a:off x="9828465" y="3861449"/>
            <a:ext cx="1315300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10AF907-3754-822B-2466-82F03DC21982}"/>
              </a:ext>
            </a:extLst>
          </p:cNvPr>
          <p:cNvCxnSpPr>
            <a:cxnSpLocks/>
          </p:cNvCxnSpPr>
          <p:nvPr/>
        </p:nvCxnSpPr>
        <p:spPr>
          <a:xfrm flipH="1">
            <a:off x="9828445" y="3858265"/>
            <a:ext cx="20" cy="1845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CE0E7A1-685E-D992-4008-D5C9AFA3F1C6}"/>
              </a:ext>
            </a:extLst>
          </p:cNvPr>
          <p:cNvCxnSpPr>
            <a:cxnSpLocks/>
          </p:cNvCxnSpPr>
          <p:nvPr/>
        </p:nvCxnSpPr>
        <p:spPr>
          <a:xfrm>
            <a:off x="11143765" y="3858265"/>
            <a:ext cx="0" cy="17824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B6F4B6C-1F79-391F-1C0D-9F8CAFF75CA7}"/>
              </a:ext>
            </a:extLst>
          </p:cNvPr>
          <p:cNvCxnSpPr>
            <a:cxnSpLocks/>
          </p:cNvCxnSpPr>
          <p:nvPr/>
        </p:nvCxnSpPr>
        <p:spPr>
          <a:xfrm>
            <a:off x="9828465" y="5120951"/>
            <a:ext cx="1343312" cy="354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39BC7AA-91EB-E21F-827E-E6F0068F5BFC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9828466" y="4945813"/>
            <a:ext cx="0" cy="171165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845E3B8-8E0D-1878-18EB-F92E57EFB814}"/>
              </a:ext>
            </a:extLst>
          </p:cNvPr>
          <p:cNvCxnSpPr>
            <a:cxnSpLocks/>
          </p:cNvCxnSpPr>
          <p:nvPr/>
        </p:nvCxnSpPr>
        <p:spPr>
          <a:xfrm>
            <a:off x="11171777" y="4934189"/>
            <a:ext cx="0" cy="190311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" name="Connector: Elbow 154">
            <a:extLst>
              <a:ext uri="{FF2B5EF4-FFF2-40B4-BE49-F238E27FC236}">
                <a16:creationId xmlns:a16="http://schemas.microsoft.com/office/drawing/2014/main" id="{A1E7AD3C-DEAD-FF6D-B2E3-4B098177CBF1}"/>
              </a:ext>
            </a:extLst>
          </p:cNvPr>
          <p:cNvCxnSpPr>
            <a:stCxn id="61" idx="3"/>
            <a:endCxn id="55" idx="0"/>
          </p:cNvCxnSpPr>
          <p:nvPr/>
        </p:nvCxnSpPr>
        <p:spPr>
          <a:xfrm rot="5400000">
            <a:off x="5870217" y="1196686"/>
            <a:ext cx="530573" cy="936068"/>
          </a:xfrm>
          <a:prstGeom prst="bentConnector3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56">
            <a:extLst>
              <a:ext uri="{FF2B5EF4-FFF2-40B4-BE49-F238E27FC236}">
                <a16:creationId xmlns:a16="http://schemas.microsoft.com/office/drawing/2014/main" id="{C06687C5-3487-83AE-6F47-65896135D5B1}"/>
              </a:ext>
            </a:extLst>
          </p:cNvPr>
          <p:cNvCxnSpPr>
            <a:stCxn id="61" idx="4"/>
            <a:endCxn id="70" idx="0"/>
          </p:cNvCxnSpPr>
          <p:nvPr/>
        </p:nvCxnSpPr>
        <p:spPr>
          <a:xfrm rot="16200000" flipH="1">
            <a:off x="7032464" y="1150735"/>
            <a:ext cx="530573" cy="1027970"/>
          </a:xfrm>
          <a:prstGeom prst="bentConnector3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0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52" grpId="0" animBg="1"/>
      <p:bldP spid="55" grpId="0" animBg="1"/>
      <p:bldP spid="56" grpId="0" animBg="1"/>
      <p:bldP spid="57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00" grpId="0" animBg="1"/>
      <p:bldP spid="103" grpId="0" animBg="1"/>
      <p:bldP spid="104" grpId="0" animBg="1"/>
      <p:bldP spid="10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D791-96B3-C389-6A99-0821A84D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SCR-GAN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C4B1B-6C8F-338D-D953-C7D587F14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49209" cy="4321787"/>
          </a:xfrm>
        </p:spPr>
        <p:txBody>
          <a:bodyPr/>
          <a:lstStyle/>
          <a:p>
            <a:r>
              <a:rPr lang="en-GB" dirty="0"/>
              <a:t>I proposed building a new architecture combining both GAN and SCRN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presence of generator and discriminator makes the model more robust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ViT</a:t>
            </a:r>
            <a:r>
              <a:rPr lang="en-GB" dirty="0"/>
              <a:t> and CNN allow the model to capture both small scale features and long-range pixels relevant</a:t>
            </a:r>
          </a:p>
        </p:txBody>
      </p:sp>
      <p:sp>
        <p:nvSpPr>
          <p:cNvPr id="4" name="Rectangle: Rounded Corners 145">
            <a:extLst>
              <a:ext uri="{FF2B5EF4-FFF2-40B4-BE49-F238E27FC236}">
                <a16:creationId xmlns:a16="http://schemas.microsoft.com/office/drawing/2014/main" id="{C64DE3ED-EA6A-07E7-BDDD-BAF8B8B96F43}"/>
              </a:ext>
            </a:extLst>
          </p:cNvPr>
          <p:cNvSpPr/>
          <p:nvPr/>
        </p:nvSpPr>
        <p:spPr>
          <a:xfrm>
            <a:off x="8889425" y="4579662"/>
            <a:ext cx="923925" cy="905676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ViT</a:t>
            </a:r>
          </a:p>
          <a:p>
            <a:pPr algn="ctr"/>
            <a:r>
              <a:rPr lang="en-GB" dirty="0"/>
              <a:t>block</a:t>
            </a:r>
          </a:p>
        </p:txBody>
      </p:sp>
      <p:sp>
        <p:nvSpPr>
          <p:cNvPr id="5" name="Rectangle: Rounded Corners 146">
            <a:extLst>
              <a:ext uri="{FF2B5EF4-FFF2-40B4-BE49-F238E27FC236}">
                <a16:creationId xmlns:a16="http://schemas.microsoft.com/office/drawing/2014/main" id="{7D16FB3D-8709-22E1-352D-5CDA6C0C7F98}"/>
              </a:ext>
            </a:extLst>
          </p:cNvPr>
          <p:cNvSpPr/>
          <p:nvPr/>
        </p:nvSpPr>
        <p:spPr>
          <a:xfrm>
            <a:off x="10115366" y="4579662"/>
            <a:ext cx="923925" cy="905676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CNN</a:t>
            </a:r>
          </a:p>
          <a:p>
            <a:pPr algn="ctr"/>
            <a:r>
              <a:rPr lang="en-GB" dirty="0"/>
              <a:t>block</a:t>
            </a:r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32EC033C-C806-CEFC-0B24-6B27AFD1214C}"/>
              </a:ext>
            </a:extLst>
          </p:cNvPr>
          <p:cNvSpPr/>
          <p:nvPr/>
        </p:nvSpPr>
        <p:spPr>
          <a:xfrm>
            <a:off x="8123886" y="3253260"/>
            <a:ext cx="1689464" cy="9144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Generator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626F9C-2AC9-B46F-AEAA-5181994D1D58}"/>
              </a:ext>
            </a:extLst>
          </p:cNvPr>
          <p:cNvSpPr/>
          <p:nvPr/>
        </p:nvSpPr>
        <p:spPr>
          <a:xfrm>
            <a:off x="10115366" y="3253260"/>
            <a:ext cx="1689464" cy="9144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Discriminator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232EE1-0797-75FC-8542-D26633A7F5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F1BB617-69B4-84A6-44A0-AABD913A2112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A9ABD637-7FE7-0D0F-E94E-DF6208C62468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F897FA03-459D-E77C-E05B-78FB799892C9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8F7844D6-8B72-EC8C-E795-CC0C3F86022D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284F7577-D962-ADF3-2E52-3A5ACA7B1277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1693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2DDE-8B33-ADDC-CF67-89E315CF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Seismic processing dilemma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96454-F8B8-EBA1-EFB6-21E02A96E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1350" y="3187699"/>
            <a:ext cx="749300" cy="4826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</a:t>
            </a:r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CF2FBA8D-79B4-77DC-AD04-8B1B5AE8634C}"/>
              </a:ext>
            </a:extLst>
          </p:cNvPr>
          <p:cNvSpPr/>
          <p:nvPr/>
        </p:nvSpPr>
        <p:spPr>
          <a:xfrm>
            <a:off x="2330654" y="1944062"/>
            <a:ext cx="2090994" cy="99026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Raw 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06BC65-CFA4-8EE9-253C-67E7B47585F6}"/>
              </a:ext>
            </a:extLst>
          </p:cNvPr>
          <p:cNvSpPr/>
          <p:nvPr/>
        </p:nvSpPr>
        <p:spPr>
          <a:xfrm>
            <a:off x="7770349" y="1944062"/>
            <a:ext cx="2090995" cy="99026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Standard quality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9A6DD4C-C9C6-0113-58E1-CB5F6B1826F2}"/>
              </a:ext>
            </a:extLst>
          </p:cNvPr>
          <p:cNvSpPr/>
          <p:nvPr/>
        </p:nvSpPr>
        <p:spPr>
          <a:xfrm>
            <a:off x="5050502" y="1944062"/>
            <a:ext cx="2090994" cy="9902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Low-cost </a:t>
            </a:r>
          </a:p>
          <a:p>
            <a:pPr algn="ctr"/>
            <a:r>
              <a:rPr lang="en-US" sz="1600" dirty="0"/>
              <a:t>processing</a:t>
            </a:r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4F98B948-EE6F-E567-6406-3DBB56E263F9}"/>
              </a:ext>
            </a:extLst>
          </p:cNvPr>
          <p:cNvSpPr/>
          <p:nvPr/>
        </p:nvSpPr>
        <p:spPr>
          <a:xfrm>
            <a:off x="2330654" y="3923675"/>
            <a:ext cx="2090994" cy="99026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Raw 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</a:t>
            </a:r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A032A5D8-1D14-9C6E-2E47-F735EFE69B2A}"/>
              </a:ext>
            </a:extLst>
          </p:cNvPr>
          <p:cNvSpPr/>
          <p:nvPr/>
        </p:nvSpPr>
        <p:spPr>
          <a:xfrm>
            <a:off x="7770349" y="3923675"/>
            <a:ext cx="2090995" cy="99026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High quality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D02FFF-07C1-923A-CB1A-02ECD73597B5}"/>
              </a:ext>
            </a:extLst>
          </p:cNvPr>
          <p:cNvSpPr/>
          <p:nvPr/>
        </p:nvSpPr>
        <p:spPr>
          <a:xfrm>
            <a:off x="5050502" y="3923675"/>
            <a:ext cx="2090994" cy="99026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High-cost processing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4985A-B9AA-8937-1596-7B82D07FEE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D6FA252-6C03-4331-EDBB-18C5D859B668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E834CE35-F9F3-290E-0838-CD99400B1B53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16FB454-3615-5363-ECED-E94A05142D78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60A2CECE-5ED4-5B39-017D-9E1B3DFB3FF5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F1F7DEE2-45EA-CC41-15BF-53F18C3A9418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8668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0247-9FD4-EA1A-2F81-507698D1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" y="62827"/>
            <a:ext cx="10515600" cy="1325563"/>
          </a:xfrm>
        </p:spPr>
        <p:txBody>
          <a:bodyPr/>
          <a:lstStyle/>
          <a:p>
            <a:r>
              <a:rPr lang="en-US" dirty="0"/>
              <a:t>Model evaluation metrics: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A01556-95FB-BD4B-95CE-4AD3949710E5}"/>
              </a:ext>
            </a:extLst>
          </p:cNvPr>
          <p:cNvCxnSpPr>
            <a:cxnSpLocks/>
          </p:cNvCxnSpPr>
          <p:nvPr/>
        </p:nvCxnSpPr>
        <p:spPr>
          <a:xfrm>
            <a:off x="6096002" y="2021783"/>
            <a:ext cx="0" cy="3326005"/>
          </a:xfrm>
          <a:prstGeom prst="straightConnector1">
            <a:avLst/>
          </a:prstGeom>
          <a:ln w="38100" cap="rnd">
            <a:solidFill>
              <a:schemeClr val="accent3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B68BD8-8317-85F8-6D29-E53782C22B13}"/>
              </a:ext>
            </a:extLst>
          </p:cNvPr>
          <p:cNvCxnSpPr>
            <a:cxnSpLocks/>
          </p:cNvCxnSpPr>
          <p:nvPr/>
        </p:nvCxnSpPr>
        <p:spPr>
          <a:xfrm flipH="1">
            <a:off x="3837834" y="3668427"/>
            <a:ext cx="4516335" cy="0"/>
          </a:xfrm>
          <a:prstGeom prst="straightConnector1">
            <a:avLst/>
          </a:prstGeom>
          <a:ln w="38100" cap="rnd">
            <a:solidFill>
              <a:schemeClr val="accent3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273E64-A642-7372-6D77-176D32E576E8}"/>
              </a:ext>
            </a:extLst>
          </p:cNvPr>
          <p:cNvSpPr txBox="1"/>
          <p:nvPr/>
        </p:nvSpPr>
        <p:spPr>
          <a:xfrm>
            <a:off x="4588375" y="1240746"/>
            <a:ext cx="3015249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2000" b="0" kern="1200" dirty="0">
                <a:solidFill>
                  <a:schemeClr val="accent4"/>
                </a:solidFill>
                <a:latin typeface="SLB Sans Book" panose="02000503040000020004" pitchFamily="2" charset="0"/>
                <a:ea typeface="+mn-ea"/>
                <a:cs typeface="+mn-cs"/>
              </a:rPr>
              <a:t>Performance on seen data </a:t>
            </a:r>
          </a:p>
          <a:p>
            <a:pPr algn="ctr"/>
            <a:r>
              <a:rPr lang="en-GB" sz="2000" b="0" kern="1200" dirty="0">
                <a:solidFill>
                  <a:schemeClr val="accent4"/>
                </a:solidFill>
                <a:latin typeface="SLB Sans Book" panose="02000503040000020004" pitchFamily="2" charset="0"/>
                <a:ea typeface="+mn-ea"/>
                <a:cs typeface="+mn-cs"/>
              </a:rPr>
              <a:t>(Training dataset)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D0201-3DCC-498D-28DF-25F4540515C0}"/>
              </a:ext>
            </a:extLst>
          </p:cNvPr>
          <p:cNvSpPr txBox="1"/>
          <p:nvPr/>
        </p:nvSpPr>
        <p:spPr>
          <a:xfrm>
            <a:off x="4477769" y="5414544"/>
            <a:ext cx="3236463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2000" b="0" kern="1200" dirty="0">
                <a:solidFill>
                  <a:schemeClr val="accent6"/>
                </a:solidFill>
                <a:latin typeface="SLB Sans Book" panose="02000503040000020004" pitchFamily="2" charset="0"/>
                <a:ea typeface="+mn-ea"/>
                <a:cs typeface="+mn-cs"/>
              </a:rPr>
              <a:t>Performance on unseen data</a:t>
            </a:r>
          </a:p>
          <a:p>
            <a:pPr algn="ctr"/>
            <a:r>
              <a:rPr lang="en-GB" sz="2000" dirty="0">
                <a:solidFill>
                  <a:schemeClr val="accent6"/>
                </a:solidFill>
                <a:latin typeface="SLB Sans Book" panose="02000503040000020004" pitchFamily="2" charset="0"/>
              </a:rPr>
              <a:t>(Validation dataset)</a:t>
            </a:r>
            <a:endParaRPr lang="en-GB" sz="2000" b="0" kern="1200" dirty="0">
              <a:solidFill>
                <a:schemeClr val="accent6"/>
              </a:solidFill>
              <a:latin typeface="SLB Sans Book" panose="0200050304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EA50C-8FA4-2348-3D2D-38FF824A3354}"/>
              </a:ext>
            </a:extLst>
          </p:cNvPr>
          <p:cNvSpPr txBox="1"/>
          <p:nvPr/>
        </p:nvSpPr>
        <p:spPr>
          <a:xfrm>
            <a:off x="8705795" y="3223119"/>
            <a:ext cx="1554913" cy="9233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SLB Sans Book" panose="02000503040000020004" pitchFamily="2" charset="0"/>
              </a:rPr>
              <a:t>Generator/</a:t>
            </a:r>
          </a:p>
          <a:p>
            <a:pPr algn="ctr"/>
            <a:r>
              <a:rPr lang="en-GB" sz="2000" dirty="0">
                <a:solidFill>
                  <a:schemeClr val="accent3"/>
                </a:solidFill>
                <a:latin typeface="SLB Sans Book" panose="02000503040000020004" pitchFamily="2" charset="0"/>
              </a:rPr>
              <a:t>Discriminator/</a:t>
            </a:r>
          </a:p>
          <a:p>
            <a:pPr algn="ctr"/>
            <a:r>
              <a:rPr lang="en-GB" sz="2000" dirty="0">
                <a:solidFill>
                  <a:schemeClr val="accent3"/>
                </a:solidFill>
                <a:latin typeface="SLB Sans Book" panose="02000503040000020004" pitchFamily="2" charset="0"/>
              </a:rPr>
              <a:t>SCRN 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48D7F-281B-F5A4-8E52-A8A0C6C5BF25}"/>
              </a:ext>
            </a:extLst>
          </p:cNvPr>
          <p:cNvSpPr txBox="1"/>
          <p:nvPr/>
        </p:nvSpPr>
        <p:spPr>
          <a:xfrm>
            <a:off x="1057469" y="3377008"/>
            <a:ext cx="2486257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GB" sz="2000" b="0" kern="1200" dirty="0">
                <a:solidFill>
                  <a:schemeClr val="accent3"/>
                </a:solidFill>
                <a:latin typeface="SLB Sans Book" panose="02000503040000020004" pitchFamily="2" charset="0"/>
                <a:ea typeface="+mn-ea"/>
                <a:cs typeface="+mn-cs"/>
              </a:rPr>
              <a:t>Signal-to-Noise Ratio </a:t>
            </a:r>
          </a:p>
          <a:p>
            <a:pPr algn="ctr"/>
            <a:r>
              <a:rPr lang="en-GB" sz="2000" b="0" kern="1200" dirty="0">
                <a:solidFill>
                  <a:schemeClr val="accent3"/>
                </a:solidFill>
                <a:latin typeface="SLB Sans Book" panose="02000503040000020004" pitchFamily="2" charset="0"/>
                <a:ea typeface="+mn-ea"/>
                <a:cs typeface="+mn-cs"/>
              </a:rPr>
              <a:t>(SNR)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B7205FDA-219D-8F95-F4E7-4C81A61B7438}"/>
              </a:ext>
            </a:extLst>
          </p:cNvPr>
          <p:cNvSpPr/>
          <p:nvPr/>
        </p:nvSpPr>
        <p:spPr>
          <a:xfrm>
            <a:off x="3781018" y="2356248"/>
            <a:ext cx="2089872" cy="1046429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Training SNR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02F1D80-5B50-1018-BBEF-73157D8C02D7}"/>
              </a:ext>
            </a:extLst>
          </p:cNvPr>
          <p:cNvSpPr/>
          <p:nvPr/>
        </p:nvSpPr>
        <p:spPr>
          <a:xfrm>
            <a:off x="3781018" y="3902624"/>
            <a:ext cx="2089872" cy="104642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Validation SNR</a:t>
            </a: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FEC7CBBA-9014-A800-A397-90461353D9FC}"/>
              </a:ext>
            </a:extLst>
          </p:cNvPr>
          <p:cNvSpPr/>
          <p:nvPr/>
        </p:nvSpPr>
        <p:spPr>
          <a:xfrm>
            <a:off x="6308935" y="2356247"/>
            <a:ext cx="2089872" cy="1046429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Training Loss</a:t>
            </a:r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D2580ABB-3AB6-9322-B4AB-C047FDF37DFA}"/>
              </a:ext>
            </a:extLst>
          </p:cNvPr>
          <p:cNvSpPr/>
          <p:nvPr/>
        </p:nvSpPr>
        <p:spPr>
          <a:xfrm>
            <a:off x="6321115" y="3902624"/>
            <a:ext cx="2089872" cy="104642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Validation Loss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20B5D-26FA-0384-EF5B-F839F17EE4AF}"/>
              </a:ext>
            </a:extLst>
          </p:cNvPr>
          <p:cNvSpPr txBox="1"/>
          <p:nvPr/>
        </p:nvSpPr>
        <p:spPr>
          <a:xfrm>
            <a:off x="8705795" y="5122155"/>
            <a:ext cx="33818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2400" dirty="0">
                <a:solidFill>
                  <a:schemeClr val="accent5"/>
                </a:solidFill>
                <a:latin typeface="LinLibertineT"/>
              </a:rPr>
              <a:t>Lower loss and higher SNR indicates better model performance.</a:t>
            </a:r>
            <a:endParaRPr lang="en-HK" sz="2400" dirty="0">
              <a:solidFill>
                <a:schemeClr val="accent5"/>
              </a:solidFill>
              <a:effectLst/>
              <a:latin typeface="LinLibertine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9C3454-C076-C773-CE6D-9473454135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1D22AA0-30E8-B09E-83D3-6D9249492714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0585702D-25E1-BCBC-BDF4-2EBC346A7EBE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223E4E61-6124-A5F0-D107-03D48BF924A8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CF4854A7-3A59-3DCF-5902-8B7790051557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3D950785-B3E2-4D1E-65E6-67359F318D47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821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B75F9C-78EF-ECF3-9548-AC0C6642F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Let’s compare our three models: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061E8BC-B275-BD18-B70D-D39FFFF98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87"/>
          <a:stretch/>
        </p:blipFill>
        <p:spPr>
          <a:xfrm>
            <a:off x="266214" y="2236142"/>
            <a:ext cx="5828261" cy="2913375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BFE827C-CE7A-59FF-5008-DD31F4A9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4"/>
          <a:stretch/>
        </p:blipFill>
        <p:spPr>
          <a:xfrm>
            <a:off x="6097525" y="2191970"/>
            <a:ext cx="5828261" cy="2957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FC17BA-36E4-1297-084C-1669DDF98783}"/>
              </a:ext>
            </a:extLst>
          </p:cNvPr>
          <p:cNvSpPr txBox="1"/>
          <p:nvPr/>
        </p:nvSpPr>
        <p:spPr>
          <a:xfrm>
            <a:off x="6566563" y="5466122"/>
            <a:ext cx="5359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2400" dirty="0">
                <a:solidFill>
                  <a:schemeClr val="accent5"/>
                </a:solidFill>
                <a:latin typeface="LinLibertineT"/>
              </a:rPr>
              <a:t>SCRN outperformed the other models </a:t>
            </a:r>
          </a:p>
          <a:p>
            <a:pPr algn="ctr"/>
            <a:r>
              <a:rPr lang="en-HK" sz="2400" dirty="0">
                <a:solidFill>
                  <a:schemeClr val="accent5"/>
                </a:solidFill>
                <a:latin typeface="LinLibertineT"/>
              </a:rPr>
              <a:t>with the lowest loss and highest SNR.</a:t>
            </a:r>
            <a:endParaRPr lang="en-HK" sz="2400" dirty="0">
              <a:solidFill>
                <a:schemeClr val="accent5"/>
              </a:solidFill>
              <a:effectLst/>
              <a:latin typeface="LinLibertine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F3BBD3-B030-D7CC-B791-52AFABF4BA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D7419D-205D-A571-FADD-B5F4703E148F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DAF6FDC9-C453-8721-A02C-471EE2414EEB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1B20AB7D-3CA4-78C1-9B57-C1242A78C121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4D60F645-856A-C487-0F0C-C7BABD7DF8D7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EBE8FCAD-BCBA-D163-69EA-3AB69B07C905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8965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E6A3-1339-AA01-FD01-D8317363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How about the image translation performance? </a:t>
            </a:r>
            <a:br>
              <a:rPr lang="en-US" sz="3600" dirty="0"/>
            </a:br>
            <a:r>
              <a:rPr lang="en-US" sz="3600" dirty="0"/>
              <a:t>Let’s test it on an unseen common receiver gather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21FA6-A3E6-0717-CD35-663CC17F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377" y="1413010"/>
            <a:ext cx="616623" cy="2471131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0ED1DF43-B860-4DA5-B039-232AC96D2F7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6"/>
          <a:stretch/>
        </p:blipFill>
        <p:spPr bwMode="auto">
          <a:xfrm>
            <a:off x="0" y="1325563"/>
            <a:ext cx="11588277" cy="28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D8B83A-36B3-EABB-463D-F7F9E5221A6C}"/>
              </a:ext>
            </a:extLst>
          </p:cNvPr>
          <p:cNvSpPr/>
          <p:nvPr/>
        </p:nvSpPr>
        <p:spPr>
          <a:xfrm>
            <a:off x="-38070" y="1363406"/>
            <a:ext cx="3875314" cy="27984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03BE0-A1B5-BA70-A306-334EB08C084D}"/>
              </a:ext>
            </a:extLst>
          </p:cNvPr>
          <p:cNvSpPr/>
          <p:nvPr/>
        </p:nvSpPr>
        <p:spPr>
          <a:xfrm>
            <a:off x="7721600" y="1320904"/>
            <a:ext cx="4601028" cy="28836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1A108BB-BA5A-7E4D-C3A2-F5EDBE26BF1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0" y="4003178"/>
            <a:ext cx="11600953" cy="28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AAE07-AED0-8949-F01E-EAD0C08217F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600953" y="4161898"/>
            <a:ext cx="534353" cy="24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9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EDF97DC-946C-53B8-1275-3FB3FABEF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786"/>
            <a:ext cx="12192000" cy="29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B9F132-C5FB-AC6A-E3E1-47C513614C1A}"/>
              </a:ext>
            </a:extLst>
          </p:cNvPr>
          <p:cNvSpPr txBox="1"/>
          <p:nvPr/>
        </p:nvSpPr>
        <p:spPr>
          <a:xfrm>
            <a:off x="3158806" y="3191372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 = 4.6s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6C61FC-6D32-4BA8-ECF0-E6AB4656514D}"/>
              </a:ext>
            </a:extLst>
          </p:cNvPr>
          <p:cNvSpPr txBox="1"/>
          <p:nvPr/>
        </p:nvSpPr>
        <p:spPr>
          <a:xfrm>
            <a:off x="6997056" y="3191372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 = 4.6s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21177-E6AE-E7BA-B01B-6CFE907E10B1}"/>
              </a:ext>
            </a:extLst>
          </p:cNvPr>
          <p:cNvSpPr txBox="1"/>
          <p:nvPr/>
        </p:nvSpPr>
        <p:spPr>
          <a:xfrm>
            <a:off x="10756256" y="3176152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 = 4.6s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672518-858D-8C55-F0A0-E9CDDE64C2AD}"/>
              </a:ext>
            </a:extLst>
          </p:cNvPr>
          <p:cNvCxnSpPr>
            <a:cxnSpLocks/>
          </p:cNvCxnSpPr>
          <p:nvPr/>
        </p:nvCxnSpPr>
        <p:spPr>
          <a:xfrm flipH="1" flipV="1">
            <a:off x="2168932" y="1874706"/>
            <a:ext cx="259308" cy="34262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CA0BA97-7545-65DC-3BB3-CA7FE48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Analyse</a:t>
            </a:r>
            <a:r>
              <a:rPr lang="en-US" sz="3600" dirty="0"/>
              <a:t> the </a:t>
            </a:r>
            <a:r>
              <a:rPr lang="en-US" sz="3600" b="1" dirty="0"/>
              <a:t>difference</a:t>
            </a:r>
            <a:r>
              <a:rPr lang="en-US" sz="3600" dirty="0"/>
              <a:t> between </a:t>
            </a:r>
            <a:br>
              <a:rPr lang="en-US" sz="3600" dirty="0"/>
            </a:br>
            <a:r>
              <a:rPr lang="en-US" sz="3600" dirty="0"/>
              <a:t>the target value and reconstructed value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5DA95F3-66ED-3643-B7DD-67EF0394E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87"/>
          <a:stretch/>
        </p:blipFill>
        <p:spPr bwMode="auto">
          <a:xfrm rot="5400000" flipV="1">
            <a:off x="8775757" y="3813967"/>
            <a:ext cx="2120343" cy="30198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ultiplication Sign 2">
            <a:extLst>
              <a:ext uri="{FF2B5EF4-FFF2-40B4-BE49-F238E27FC236}">
                <a16:creationId xmlns:a16="http://schemas.microsoft.com/office/drawing/2014/main" id="{87A6E27E-F364-03DF-6EBA-5EC255BF7206}"/>
              </a:ext>
            </a:extLst>
          </p:cNvPr>
          <p:cNvSpPr/>
          <p:nvPr/>
        </p:nvSpPr>
        <p:spPr>
          <a:xfrm>
            <a:off x="10846542" y="4306922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ication Sign 7">
            <a:extLst>
              <a:ext uri="{FF2B5EF4-FFF2-40B4-BE49-F238E27FC236}">
                <a16:creationId xmlns:a16="http://schemas.microsoft.com/office/drawing/2014/main" id="{A492A033-155A-D464-39F8-AD925DD9AC16}"/>
              </a:ext>
            </a:extLst>
          </p:cNvPr>
          <p:cNvSpPr/>
          <p:nvPr/>
        </p:nvSpPr>
        <p:spPr>
          <a:xfrm>
            <a:off x="10838580" y="4845498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ultiplication Sign 12">
            <a:extLst>
              <a:ext uri="{FF2B5EF4-FFF2-40B4-BE49-F238E27FC236}">
                <a16:creationId xmlns:a16="http://schemas.microsoft.com/office/drawing/2014/main" id="{6EEC258D-D1FA-4752-73AE-473C2BA6DDF3}"/>
              </a:ext>
            </a:extLst>
          </p:cNvPr>
          <p:cNvSpPr/>
          <p:nvPr/>
        </p:nvSpPr>
        <p:spPr>
          <a:xfrm>
            <a:off x="10839171" y="5328324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Multiplication Sign 13">
            <a:extLst>
              <a:ext uri="{FF2B5EF4-FFF2-40B4-BE49-F238E27FC236}">
                <a16:creationId xmlns:a16="http://schemas.microsoft.com/office/drawing/2014/main" id="{27B5788A-63FF-427D-C7B7-B7ABEFFFED2A}"/>
              </a:ext>
            </a:extLst>
          </p:cNvPr>
          <p:cNvSpPr/>
          <p:nvPr/>
        </p:nvSpPr>
        <p:spPr>
          <a:xfrm>
            <a:off x="10831209" y="5866900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Multiplication Sign 14">
            <a:extLst>
              <a:ext uri="{FF2B5EF4-FFF2-40B4-BE49-F238E27FC236}">
                <a16:creationId xmlns:a16="http://schemas.microsoft.com/office/drawing/2014/main" id="{8341B63F-9F10-403D-1744-FE47229D58FD}"/>
              </a:ext>
            </a:extLst>
          </p:cNvPr>
          <p:cNvSpPr/>
          <p:nvPr/>
        </p:nvSpPr>
        <p:spPr>
          <a:xfrm>
            <a:off x="10332896" y="5871575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561DC4CA-3448-47FC-4F36-6FD0DED87977}"/>
              </a:ext>
            </a:extLst>
          </p:cNvPr>
          <p:cNvSpPr/>
          <p:nvPr/>
        </p:nvSpPr>
        <p:spPr>
          <a:xfrm>
            <a:off x="9844199" y="5866663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EC664A60-2C42-1D7D-5DF1-7DBC4C5A52FA}"/>
              </a:ext>
            </a:extLst>
          </p:cNvPr>
          <p:cNvSpPr/>
          <p:nvPr/>
        </p:nvSpPr>
        <p:spPr>
          <a:xfrm>
            <a:off x="9345886" y="5871338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F8B659A1-8705-7646-E9FA-35F3326150C0}"/>
              </a:ext>
            </a:extLst>
          </p:cNvPr>
          <p:cNvSpPr/>
          <p:nvPr/>
        </p:nvSpPr>
        <p:spPr>
          <a:xfrm>
            <a:off x="8837686" y="5866663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36E7309C-7135-716A-AF91-E64C5FF76A4E}"/>
              </a:ext>
            </a:extLst>
          </p:cNvPr>
          <p:cNvSpPr/>
          <p:nvPr/>
        </p:nvSpPr>
        <p:spPr>
          <a:xfrm>
            <a:off x="8339373" y="5871338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Multiplication Sign 28">
            <a:extLst>
              <a:ext uri="{FF2B5EF4-FFF2-40B4-BE49-F238E27FC236}">
                <a16:creationId xmlns:a16="http://schemas.microsoft.com/office/drawing/2014/main" id="{02635000-4E00-8434-8110-43D14AAFABBE}"/>
              </a:ext>
            </a:extLst>
          </p:cNvPr>
          <p:cNvSpPr/>
          <p:nvPr/>
        </p:nvSpPr>
        <p:spPr>
          <a:xfrm>
            <a:off x="10323951" y="5344970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Multiplication Sign 29">
            <a:extLst>
              <a:ext uri="{FF2B5EF4-FFF2-40B4-BE49-F238E27FC236}">
                <a16:creationId xmlns:a16="http://schemas.microsoft.com/office/drawing/2014/main" id="{6D30B25B-2865-00E9-A28A-28D4744A7C33}"/>
              </a:ext>
            </a:extLst>
          </p:cNvPr>
          <p:cNvSpPr/>
          <p:nvPr/>
        </p:nvSpPr>
        <p:spPr>
          <a:xfrm>
            <a:off x="9835254" y="5340058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Multiplication Sign 30">
            <a:extLst>
              <a:ext uri="{FF2B5EF4-FFF2-40B4-BE49-F238E27FC236}">
                <a16:creationId xmlns:a16="http://schemas.microsoft.com/office/drawing/2014/main" id="{FD7DC9A9-FD45-F4C4-F48A-4924D67BF748}"/>
              </a:ext>
            </a:extLst>
          </p:cNvPr>
          <p:cNvSpPr/>
          <p:nvPr/>
        </p:nvSpPr>
        <p:spPr>
          <a:xfrm>
            <a:off x="9336941" y="5344733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Multiplication Sign 31">
            <a:extLst>
              <a:ext uri="{FF2B5EF4-FFF2-40B4-BE49-F238E27FC236}">
                <a16:creationId xmlns:a16="http://schemas.microsoft.com/office/drawing/2014/main" id="{C82CBB1D-7823-473E-3A1F-CC91E1B926C6}"/>
              </a:ext>
            </a:extLst>
          </p:cNvPr>
          <p:cNvSpPr/>
          <p:nvPr/>
        </p:nvSpPr>
        <p:spPr>
          <a:xfrm>
            <a:off x="8828741" y="5340058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Multiplication Sign 32">
            <a:extLst>
              <a:ext uri="{FF2B5EF4-FFF2-40B4-BE49-F238E27FC236}">
                <a16:creationId xmlns:a16="http://schemas.microsoft.com/office/drawing/2014/main" id="{90E5BF3F-D6B4-51D1-5AAD-E0CB627B96BC}"/>
              </a:ext>
            </a:extLst>
          </p:cNvPr>
          <p:cNvSpPr/>
          <p:nvPr/>
        </p:nvSpPr>
        <p:spPr>
          <a:xfrm>
            <a:off x="8330428" y="5344733"/>
            <a:ext cx="507258" cy="478378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ultiplication Sign 45">
            <a:extLst>
              <a:ext uri="{FF2B5EF4-FFF2-40B4-BE49-F238E27FC236}">
                <a16:creationId xmlns:a16="http://schemas.microsoft.com/office/drawing/2014/main" id="{9B3A1725-C074-62E1-D7DD-1B2D7AD8FB35}"/>
              </a:ext>
            </a:extLst>
          </p:cNvPr>
          <p:cNvSpPr/>
          <p:nvPr/>
        </p:nvSpPr>
        <p:spPr>
          <a:xfrm>
            <a:off x="5135097" y="5667381"/>
            <a:ext cx="288808" cy="292307"/>
          </a:xfrm>
          <a:prstGeom prst="mathMultiply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5D8742-0D4C-625E-04C9-D6FDB5DC7771}"/>
              </a:ext>
            </a:extLst>
          </p:cNvPr>
          <p:cNvSpPr txBox="1"/>
          <p:nvPr/>
        </p:nvSpPr>
        <p:spPr>
          <a:xfrm>
            <a:off x="5387293" y="5618381"/>
            <a:ext cx="2538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5"/>
                </a:solidFill>
              </a:rPr>
              <a:t>Edge patches are excluded in the training and validation set, but are included in the test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D76A2-CD9E-E282-063B-6EF3BA4D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5842"/>
            <a:ext cx="12192000" cy="29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BD8C0D-9544-3F75-A4B8-692EB78FDEF8}"/>
              </a:ext>
            </a:extLst>
          </p:cNvPr>
          <p:cNvSpPr/>
          <p:nvPr/>
        </p:nvSpPr>
        <p:spPr>
          <a:xfrm rot="1097824">
            <a:off x="3020388" y="4092320"/>
            <a:ext cx="276837" cy="22613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55AA60-61EF-526F-8773-8EAEA18EE1C1}"/>
              </a:ext>
            </a:extLst>
          </p:cNvPr>
          <p:cNvSpPr/>
          <p:nvPr/>
        </p:nvSpPr>
        <p:spPr>
          <a:xfrm rot="1097824">
            <a:off x="440881" y="4135915"/>
            <a:ext cx="276837" cy="536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2CCCE3-A227-520C-CA0F-BA222F96C7EF}"/>
              </a:ext>
            </a:extLst>
          </p:cNvPr>
          <p:cNvSpPr/>
          <p:nvPr/>
        </p:nvSpPr>
        <p:spPr>
          <a:xfrm rot="2778273">
            <a:off x="4863991" y="4476022"/>
            <a:ext cx="288553" cy="130243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BD716-D39E-F29D-7AAD-FC8BC8AA8066}"/>
              </a:ext>
            </a:extLst>
          </p:cNvPr>
          <p:cNvSpPr/>
          <p:nvPr/>
        </p:nvSpPr>
        <p:spPr>
          <a:xfrm rot="2778273">
            <a:off x="8628497" y="4476020"/>
            <a:ext cx="288553" cy="130243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713692-BF87-5B8E-6D41-A5A8A6F78D57}"/>
              </a:ext>
            </a:extLst>
          </p:cNvPr>
          <p:cNvCxnSpPr>
            <a:cxnSpLocks/>
          </p:cNvCxnSpPr>
          <p:nvPr/>
        </p:nvCxnSpPr>
        <p:spPr>
          <a:xfrm flipH="1" flipV="1">
            <a:off x="2168932" y="4220919"/>
            <a:ext cx="259308" cy="34262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26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F68F-998F-D598-8B04-9C5FE793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Analyse</a:t>
            </a:r>
            <a:r>
              <a:rPr lang="en-US" sz="3600" dirty="0"/>
              <a:t> the </a:t>
            </a:r>
            <a:r>
              <a:rPr lang="en-GB" sz="3600" dirty="0"/>
              <a:t>reconstruction (1/3)</a:t>
            </a:r>
            <a:endParaRPr lang="en-US" sz="3600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BC9CE84-F104-8870-7173-144C96CCDA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58" b="50026"/>
          <a:stretch/>
        </p:blipFill>
        <p:spPr bwMode="auto">
          <a:xfrm>
            <a:off x="4158342" y="3541486"/>
            <a:ext cx="3650344" cy="268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4A2432-D0DC-E8DB-A6F6-E669234BFB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84913" y="4818743"/>
            <a:ext cx="1059543" cy="68217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C0005C-1EEF-C26F-FD28-CBA9059376B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26"/>
          <a:stretch/>
        </p:blipFill>
        <p:spPr bwMode="auto">
          <a:xfrm>
            <a:off x="1512887" y="1184161"/>
            <a:ext cx="9166225" cy="23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2EE56-A81B-C572-F643-D867731213FA}"/>
              </a:ext>
            </a:extLst>
          </p:cNvPr>
          <p:cNvSpPr txBox="1"/>
          <p:nvPr/>
        </p:nvSpPr>
        <p:spPr>
          <a:xfrm>
            <a:off x="2119755" y="979274"/>
            <a:ext cx="88967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MPFI  slice                             TDRI slice                   Pseudo TDRI (GAN)         Pseudo TDRI (SCRN)     Pseudo TDRI (SCRGAN)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8B7CBC6-9F95-919C-1BBE-26886F4E76C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" b="66315"/>
          <a:stretch/>
        </p:blipFill>
        <p:spPr bwMode="auto">
          <a:xfrm>
            <a:off x="1605652" y="3564857"/>
            <a:ext cx="9166225" cy="217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64597A-AFAB-9A1C-0D81-FE09C05900B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F63B00-67BA-875E-B551-4BD3862E51F3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042E15EC-19D0-BA7F-C871-F490431787B5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72ABF81D-D5F3-225B-4B38-48511687C720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DC35D1F7-92E9-DA6F-3CF5-8F694DBA24CE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BA4E62D2-E65A-C943-B62A-283E6A2C70DB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9077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A2E7-F217-46E1-FED0-A3EF220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Difference with the target value (1/3)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FE493F-7FAE-9C67-65D5-B721263642B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0"/>
          <a:stretch/>
        </p:blipFill>
        <p:spPr bwMode="auto">
          <a:xfrm>
            <a:off x="2226187" y="1325563"/>
            <a:ext cx="7739626" cy="257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6802E-CFAB-695C-6B75-8D9C84148440}"/>
              </a:ext>
            </a:extLst>
          </p:cNvPr>
          <p:cNvSpPr txBox="1"/>
          <p:nvPr/>
        </p:nvSpPr>
        <p:spPr>
          <a:xfrm>
            <a:off x="2957955" y="1171674"/>
            <a:ext cx="72020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MPFI - TDRI                    TDRI (GAN) - TDRI              TDRI (SCRN) - TDRI          TDRI (SCRGAN) - TDRI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24B9B57-B178-54F5-C4D5-268DD84F332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" b="66710"/>
          <a:stretch/>
        </p:blipFill>
        <p:spPr bwMode="auto">
          <a:xfrm>
            <a:off x="2323281" y="3996862"/>
            <a:ext cx="7739625" cy="24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36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F68F-998F-D598-8B04-9C5FE793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Analyse</a:t>
            </a:r>
            <a:r>
              <a:rPr lang="en-US" sz="3600" dirty="0"/>
              <a:t> the </a:t>
            </a:r>
            <a:r>
              <a:rPr lang="en-GB" sz="3600" dirty="0"/>
              <a:t>reconstruction (2/3)</a:t>
            </a:r>
            <a:endParaRPr lang="en-US" sz="3600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BC9CE84-F104-8870-7173-144C96CCDA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58" b="50026"/>
          <a:stretch/>
        </p:blipFill>
        <p:spPr bwMode="auto">
          <a:xfrm>
            <a:off x="4158342" y="3541486"/>
            <a:ext cx="3650344" cy="268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4A2432-D0DC-E8DB-A6F6-E669234BFB2E}"/>
              </a:ext>
            </a:extLst>
          </p:cNvPr>
          <p:cNvSpPr/>
          <p:nvPr/>
        </p:nvSpPr>
        <p:spPr>
          <a:xfrm>
            <a:off x="5566227" y="4366306"/>
            <a:ext cx="1059543" cy="68217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C0005C-1EEF-C26F-FD28-CBA9059376B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9" b="33977"/>
          <a:stretch/>
        </p:blipFill>
        <p:spPr bwMode="auto">
          <a:xfrm>
            <a:off x="1512887" y="1184161"/>
            <a:ext cx="9166225" cy="23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2EE56-A81B-C572-F643-D867731213FA}"/>
              </a:ext>
            </a:extLst>
          </p:cNvPr>
          <p:cNvSpPr txBox="1"/>
          <p:nvPr/>
        </p:nvSpPr>
        <p:spPr>
          <a:xfrm>
            <a:off x="1618735" y="979274"/>
            <a:ext cx="93977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             MPFI  slice                             TDRI slice                   Pseudo TDRI (GAN)         Pseudo TDRI (SCRN)     Pseudo TDRI (SCRGAN)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69AC7C6-E1A6-D696-FE2F-964BF26F6E1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33973" r="59" b="34322"/>
          <a:stretch/>
        </p:blipFill>
        <p:spPr bwMode="auto">
          <a:xfrm>
            <a:off x="1605652" y="3564857"/>
            <a:ext cx="9166225" cy="217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F7363-BBA8-3EF8-EC38-A5B7431CCA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C212F8-AFA7-CD94-6F7F-78509AFE1878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654F224E-43BE-46C6-54DE-8FA7DB3B279D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FFCF5CDB-6431-6069-B047-5B6415F486BF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391F7026-EA3C-01DA-B511-4D438545A4C7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C008E349-0661-33FC-2E07-3D71AFB1280F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8154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A2E7-F217-46E1-FED0-A3EF220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Difference with the target value (2/3)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FE493F-7FAE-9C67-65D5-B721263642B4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8" b="34342"/>
          <a:stretch/>
        </p:blipFill>
        <p:spPr bwMode="auto">
          <a:xfrm>
            <a:off x="2226187" y="1325563"/>
            <a:ext cx="7739626" cy="257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6802E-CFAB-695C-6B75-8D9C84148440}"/>
              </a:ext>
            </a:extLst>
          </p:cNvPr>
          <p:cNvSpPr txBox="1"/>
          <p:nvPr/>
        </p:nvSpPr>
        <p:spPr>
          <a:xfrm>
            <a:off x="2420375" y="1171674"/>
            <a:ext cx="77396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             MPFI - TDRI                    TDRI (GAN) - TDRI              TDRI (SCRN) - TDRI          TDRI (SCRGAN) - TDRI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24B9B57-B178-54F5-C4D5-268DD84F332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34098" r="-1254" b="34098"/>
          <a:stretch/>
        </p:blipFill>
        <p:spPr bwMode="auto">
          <a:xfrm>
            <a:off x="2323281" y="3996862"/>
            <a:ext cx="7739625" cy="24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0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F68F-998F-D598-8B04-9C5FE793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Analyse</a:t>
            </a:r>
            <a:r>
              <a:rPr lang="en-US" sz="3600" dirty="0"/>
              <a:t> the </a:t>
            </a:r>
            <a:r>
              <a:rPr lang="en-GB" sz="3600" dirty="0"/>
              <a:t>reconstruction (3/3)</a:t>
            </a:r>
            <a:endParaRPr lang="en-US" sz="3600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BC9CE84-F104-8870-7173-144C96CCDA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58" b="50026"/>
          <a:stretch/>
        </p:blipFill>
        <p:spPr bwMode="auto">
          <a:xfrm>
            <a:off x="4158342" y="3541486"/>
            <a:ext cx="3650344" cy="268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4A2432-D0DC-E8DB-A6F6-E669234BFB2E}"/>
              </a:ext>
            </a:extLst>
          </p:cNvPr>
          <p:cNvSpPr/>
          <p:nvPr/>
        </p:nvSpPr>
        <p:spPr>
          <a:xfrm>
            <a:off x="6688963" y="4801344"/>
            <a:ext cx="1059543" cy="68217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C0005C-1EEF-C26F-FD28-CBA9059376B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04" b="623"/>
          <a:stretch/>
        </p:blipFill>
        <p:spPr bwMode="auto">
          <a:xfrm>
            <a:off x="1512887" y="1184161"/>
            <a:ext cx="9166225" cy="23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2EE56-A81B-C572-F643-D867731213FA}"/>
              </a:ext>
            </a:extLst>
          </p:cNvPr>
          <p:cNvSpPr txBox="1"/>
          <p:nvPr/>
        </p:nvSpPr>
        <p:spPr>
          <a:xfrm>
            <a:off x="1729947" y="979274"/>
            <a:ext cx="928651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            MPFI  slice                             TDRI slice                   Pseudo TDRI (GAN)         Pseudo TDRI (SCRN)     Pseudo TDRI (SCRGAN)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11C61E2-0643-AFB5-F923-363C967C9E4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66260" r="-42" b="2035"/>
          <a:stretch/>
        </p:blipFill>
        <p:spPr bwMode="auto">
          <a:xfrm>
            <a:off x="1605652" y="3564857"/>
            <a:ext cx="9166225" cy="217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DF95F-A584-8643-AFAF-5553AD8064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1DE712-5FC7-2413-3620-8ED1C06230F1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F764D32-349F-68BD-9228-DFFE0F8ABA8E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46B8E5AC-C7EF-6A8A-102A-3A7224B3C08E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3A0BCBE-0BAA-9F24-6EAB-AFB2BA9B374E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65F437F2-C667-3FFD-122F-F5575BD8408E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2824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A2E7-F217-46E1-FED0-A3EF2200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Difference with the target value (3/3)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FE493F-7FAE-9C67-65D5-B721263642B4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4" b="1"/>
          <a:stretch/>
        </p:blipFill>
        <p:spPr bwMode="auto">
          <a:xfrm>
            <a:off x="2226187" y="1325562"/>
            <a:ext cx="7739626" cy="267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6802E-CFAB-695C-6B75-8D9C84148440}"/>
              </a:ext>
            </a:extLst>
          </p:cNvPr>
          <p:cNvSpPr txBox="1"/>
          <p:nvPr/>
        </p:nvSpPr>
        <p:spPr>
          <a:xfrm>
            <a:off x="2420375" y="1171674"/>
            <a:ext cx="77396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             MPFI - TDRI                    TDRI (GAN) - TDRI              TDRI (SCRN) - TDRI          TDRI (SCRGAN) - TDRI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24B9B57-B178-54F5-C4D5-268DD84F332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9" b="456"/>
          <a:stretch/>
        </p:blipFill>
        <p:spPr bwMode="auto">
          <a:xfrm>
            <a:off x="2323281" y="3996862"/>
            <a:ext cx="7739625" cy="25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FF1D-BDEB-19ED-5CC5-B506FAC89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254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Is there a way do high-quality seismic processing fast and cheap? </a:t>
            </a:r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2D84B19C-A1C2-A2C2-DB6C-4BF3D3C335C8}"/>
              </a:ext>
            </a:extLst>
          </p:cNvPr>
          <p:cNvSpPr/>
          <p:nvPr/>
        </p:nvSpPr>
        <p:spPr>
          <a:xfrm>
            <a:off x="2330654" y="3288962"/>
            <a:ext cx="2090994" cy="99026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Raw 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0781856-0960-2849-FCD6-6F0E59947D69}"/>
              </a:ext>
            </a:extLst>
          </p:cNvPr>
          <p:cNvSpPr/>
          <p:nvPr/>
        </p:nvSpPr>
        <p:spPr>
          <a:xfrm>
            <a:off x="5050501" y="3288051"/>
            <a:ext cx="2090994" cy="9902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Low-cost </a:t>
            </a:r>
          </a:p>
          <a:p>
            <a:pPr algn="ctr"/>
            <a:r>
              <a:rPr lang="en-US" sz="1600" dirty="0"/>
              <a:t>processing</a:t>
            </a: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7873523B-573C-7618-5783-179975E8FDDA}"/>
              </a:ext>
            </a:extLst>
          </p:cNvPr>
          <p:cNvSpPr/>
          <p:nvPr/>
        </p:nvSpPr>
        <p:spPr>
          <a:xfrm>
            <a:off x="7643349" y="3288051"/>
            <a:ext cx="2090995" cy="99026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High quality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</a:t>
            </a:r>
          </a:p>
        </p:txBody>
      </p:sp>
      <p:pic>
        <p:nvPicPr>
          <p:cNvPr id="16" name="Graphic 15" descr="Badge Question Mark outline">
            <a:extLst>
              <a:ext uri="{FF2B5EF4-FFF2-40B4-BE49-F238E27FC236}">
                <a16:creationId xmlns:a16="http://schemas.microsoft.com/office/drawing/2014/main" id="{AEA170AF-51ED-5CA2-8125-CEE4E6088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6556" y="3288051"/>
            <a:ext cx="1071732" cy="107173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AE4925F-3408-196F-36B1-64F13562A12C}"/>
              </a:ext>
            </a:extLst>
          </p:cNvPr>
          <p:cNvSpPr txBox="1">
            <a:spLocks/>
          </p:cNvSpPr>
          <p:nvPr/>
        </p:nvSpPr>
        <p:spPr>
          <a:xfrm>
            <a:off x="4421648" y="5280363"/>
            <a:ext cx="6432754" cy="1158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This is our thesis objective</a:t>
            </a:r>
          </a:p>
        </p:txBody>
      </p:sp>
      <p:pic>
        <p:nvPicPr>
          <p:cNvPr id="19" name="Graphic 18" descr="Right pointing backhand index outline">
            <a:extLst>
              <a:ext uri="{FF2B5EF4-FFF2-40B4-BE49-F238E27FC236}">
                <a16:creationId xmlns:a16="http://schemas.microsoft.com/office/drawing/2014/main" id="{02DEDD1F-43DB-31CE-70B0-B143D4699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718642">
            <a:off x="9734344" y="4685051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10DD500-82A4-C166-3A8F-D0FB4FF35A7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F68F80-8C2C-BD78-DB2F-EC80C31204F7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15AE26C3-94F1-1B05-E65E-EAEA574CB53B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37" name="Pentagon 36">
            <a:extLst>
              <a:ext uri="{FF2B5EF4-FFF2-40B4-BE49-F238E27FC236}">
                <a16:creationId xmlns:a16="http://schemas.microsoft.com/office/drawing/2014/main" id="{40E1D592-6F2D-F92E-5E91-AC3BB968ED55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7D8CAEB2-AA39-BB92-73DA-21E3643E05D0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63737F26-C865-3F5B-8513-2CA4E48EA95A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4691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9DFF-8F79-2012-3FFA-08F1FC81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4"/>
            <a:ext cx="10515600" cy="1325563"/>
          </a:xfrm>
        </p:spPr>
        <p:txBody>
          <a:bodyPr/>
          <a:lstStyle/>
          <a:p>
            <a:r>
              <a:rPr lang="en-GB" dirty="0"/>
              <a:t>Conclusion on our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E394-B334-A2CA-93A8-FAD8B11FA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757"/>
            <a:ext cx="10515600" cy="1158875"/>
          </a:xfrm>
        </p:spPr>
        <p:txBody>
          <a:bodyPr/>
          <a:lstStyle/>
          <a:p>
            <a:r>
              <a:rPr lang="en-GB" dirty="0"/>
              <a:t>SCRN performs MPFI-TDRI image translation the best</a:t>
            </a:r>
          </a:p>
          <a:p>
            <a:r>
              <a:rPr lang="en-GB" dirty="0"/>
              <a:t>Reconstructed TDRI images with high resemblance and denoising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D7AA17-52E7-F2A9-B128-D3A2744E8613}"/>
              </a:ext>
            </a:extLst>
          </p:cNvPr>
          <p:cNvSpPr txBox="1">
            <a:spLocks/>
          </p:cNvSpPr>
          <p:nvPr/>
        </p:nvSpPr>
        <p:spPr>
          <a:xfrm>
            <a:off x="5118100" y="5212505"/>
            <a:ext cx="6769100" cy="1158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HK" sz="2000" dirty="0">
                <a:solidFill>
                  <a:schemeClr val="accent5"/>
                </a:solidFill>
              </a:rPr>
              <a:t>Once trained, the SCRN model could </a:t>
            </a:r>
            <a:r>
              <a:rPr lang="en-HK" sz="2000" b="1" dirty="0">
                <a:solidFill>
                  <a:schemeClr val="accent5"/>
                </a:solidFill>
              </a:rPr>
              <a:t>produce TDRI quality result</a:t>
            </a:r>
            <a:r>
              <a:rPr lang="en-HK" sz="2000" dirty="0">
                <a:solidFill>
                  <a:schemeClr val="accent5"/>
                </a:solidFill>
              </a:rPr>
              <a:t> through the low-to-high quality translation workflow, </a:t>
            </a:r>
            <a:r>
              <a:rPr lang="en-HK" sz="2000" b="1" dirty="0">
                <a:solidFill>
                  <a:schemeClr val="accent5"/>
                </a:solidFill>
              </a:rPr>
              <a:t>with computational costs comparable to MPFI processing</a:t>
            </a:r>
            <a:r>
              <a:rPr lang="en-HK" sz="2000" dirty="0">
                <a:solidFill>
                  <a:schemeClr val="accent5"/>
                </a:solidFill>
              </a:rPr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2380C-4AE5-0154-EFD8-5F30C4F14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29468"/>
            <a:ext cx="7772400" cy="2883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1CFC9E-6B0F-9670-728F-D1CB270ECF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B35501-1A4D-EDB3-B484-1FB9C6BE8500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F9FA9505-D505-05C3-0D16-33DE8838CB2F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FA3BD869-DDF1-D315-A57E-9B278A83F9B6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6A49F3F8-9D14-DDEE-E792-51A1F527C7F1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247F6C5D-214F-4119-123A-DAB20B6966D7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8299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9DFF-8F79-2012-3FFA-08F1FC81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With new datasets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E394-B334-A2CA-93A8-FAD8B11FA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757"/>
            <a:ext cx="10515600" cy="146124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Apply transfer learning: input new dataset to the trained model </a:t>
            </a:r>
          </a:p>
          <a:p>
            <a:r>
              <a:rPr lang="en-GB" dirty="0"/>
              <a:t>After many updates, the network will be generalised to most area</a:t>
            </a:r>
          </a:p>
          <a:p>
            <a:r>
              <a:rPr lang="en-GB" dirty="0"/>
              <a:t>Then we can exclude the training stage and apply SCRN directly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8FB35-8F1D-623C-D499-A4DF5F16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076568"/>
            <a:ext cx="7772400" cy="2883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131B20-FF95-D8C0-FA40-E9559454A428}"/>
              </a:ext>
            </a:extLst>
          </p:cNvPr>
          <p:cNvSpPr txBox="1">
            <a:spLocks/>
          </p:cNvSpPr>
          <p:nvPr/>
        </p:nvSpPr>
        <p:spPr>
          <a:xfrm>
            <a:off x="3906398" y="4384321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accent5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A1FD1-912E-B048-C7F8-63262EFDA62C}"/>
              </a:ext>
            </a:extLst>
          </p:cNvPr>
          <p:cNvSpPr txBox="1">
            <a:spLocks/>
          </p:cNvSpPr>
          <p:nvPr/>
        </p:nvSpPr>
        <p:spPr>
          <a:xfrm>
            <a:off x="5182518" y="4384321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accent5"/>
                </a:solidFill>
              </a:rPr>
              <a:t>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E87A87-668C-4B5A-A958-12D21C1B1E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0D9052-9E92-B647-D2D0-706559F4EC29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AAD9E415-67DA-13F7-B8B5-25FF8F35FA09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2CBAC3B-4D68-EF65-2DC3-5E8AD11CB7CF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CE302871-7751-F888-4B8A-D547E88AFC1D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B2F304B3-6BC8-668E-47BD-D097E62231D9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705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B9D5-EF9F-3827-10BE-D6E75B81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10" y="5157417"/>
            <a:ext cx="8707042" cy="1325563"/>
          </a:xfrm>
        </p:spPr>
        <p:txBody>
          <a:bodyPr>
            <a:noAutofit/>
          </a:bodyPr>
          <a:lstStyle/>
          <a:p>
            <a:pPr algn="ctr"/>
            <a:r>
              <a:rPr lang="en-GB" sz="2400" dirty="0">
                <a:solidFill>
                  <a:schemeClr val="accent5"/>
                </a:solidFill>
              </a:rPr>
              <a:t>Our ultimate goal is to apply this 2-step workflow on different seismic processing technologies, to get high quality result with low cost</a:t>
            </a:r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A3A128B1-0BDB-F7C6-A05C-966F6D64B537}"/>
              </a:ext>
            </a:extLst>
          </p:cNvPr>
          <p:cNvSpPr/>
          <p:nvPr/>
        </p:nvSpPr>
        <p:spPr>
          <a:xfrm>
            <a:off x="2224839" y="2102039"/>
            <a:ext cx="1618234" cy="62505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Selected raw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89B8A7-2CFB-7F21-FA77-A1428F3DE864}"/>
              </a:ext>
            </a:extLst>
          </p:cNvPr>
          <p:cNvSpPr/>
          <p:nvPr/>
        </p:nvSpPr>
        <p:spPr>
          <a:xfrm>
            <a:off x="296163" y="4171100"/>
            <a:ext cx="1605517" cy="64279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Standard quality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74AE73-D9E7-1CE5-3957-C1DC098D7BE6}"/>
              </a:ext>
            </a:extLst>
          </p:cNvPr>
          <p:cNvSpPr/>
          <p:nvPr/>
        </p:nvSpPr>
        <p:spPr>
          <a:xfrm>
            <a:off x="4176872" y="4201730"/>
            <a:ext cx="1605517" cy="64279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High quality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D937B7E-53D5-7957-9C85-D5BC19836529}"/>
              </a:ext>
            </a:extLst>
          </p:cNvPr>
          <p:cNvSpPr/>
          <p:nvPr/>
        </p:nvSpPr>
        <p:spPr>
          <a:xfrm rot="8088455" flipV="1">
            <a:off x="766655" y="2738488"/>
            <a:ext cx="1638000" cy="12960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Low-cost processing</a:t>
            </a:r>
          </a:p>
        </p:txBody>
      </p:sp>
      <p:sp>
        <p:nvSpPr>
          <p:cNvPr id="8" name="Arrow: Right 8">
            <a:extLst>
              <a:ext uri="{FF2B5EF4-FFF2-40B4-BE49-F238E27FC236}">
                <a16:creationId xmlns:a16="http://schemas.microsoft.com/office/drawing/2014/main" id="{A706FE66-F7C8-4A28-DEFD-F13555AFAC75}"/>
              </a:ext>
            </a:extLst>
          </p:cNvPr>
          <p:cNvSpPr/>
          <p:nvPr/>
        </p:nvSpPr>
        <p:spPr>
          <a:xfrm rot="2680899">
            <a:off x="3673400" y="2807381"/>
            <a:ext cx="1637183" cy="129635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High-cost processing</a:t>
            </a:r>
          </a:p>
        </p:txBody>
      </p:sp>
      <p:sp>
        <p:nvSpPr>
          <p:cNvPr id="9" name="Arrow: Left-Right 9">
            <a:extLst>
              <a:ext uri="{FF2B5EF4-FFF2-40B4-BE49-F238E27FC236}">
                <a16:creationId xmlns:a16="http://schemas.microsoft.com/office/drawing/2014/main" id="{9FF2AA57-1FC6-47F1-2A65-73EECE2482C8}"/>
              </a:ext>
            </a:extLst>
          </p:cNvPr>
          <p:cNvSpPr/>
          <p:nvPr/>
        </p:nvSpPr>
        <p:spPr>
          <a:xfrm>
            <a:off x="2001458" y="4186628"/>
            <a:ext cx="2075635" cy="645005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DL model training</a:t>
            </a:r>
          </a:p>
        </p:txBody>
      </p:sp>
      <p:sp>
        <p:nvSpPr>
          <p:cNvPr id="10" name="Arrow: Right 16">
            <a:extLst>
              <a:ext uri="{FF2B5EF4-FFF2-40B4-BE49-F238E27FC236}">
                <a16:creationId xmlns:a16="http://schemas.microsoft.com/office/drawing/2014/main" id="{7F207C0B-A708-993A-D89E-3E58D6526454}"/>
              </a:ext>
            </a:extLst>
          </p:cNvPr>
          <p:cNvSpPr/>
          <p:nvPr/>
        </p:nvSpPr>
        <p:spPr>
          <a:xfrm>
            <a:off x="8214071" y="4216444"/>
            <a:ext cx="1942944" cy="645005"/>
          </a:xfrm>
          <a:prstGeom prst="rightArrow">
            <a:avLst>
              <a:gd name="adj1" fmla="val 50000"/>
              <a:gd name="adj2" fmla="val 5433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Apply DL model</a:t>
            </a: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74C620C1-6BEE-21CC-DF95-0AA896E2E4C2}"/>
              </a:ext>
            </a:extLst>
          </p:cNvPr>
          <p:cNvSpPr/>
          <p:nvPr/>
        </p:nvSpPr>
        <p:spPr>
          <a:xfrm>
            <a:off x="8331244" y="2102039"/>
            <a:ext cx="1618234" cy="64279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All raw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13" name="Rectangle: Rounded Corners 24">
            <a:extLst>
              <a:ext uri="{FF2B5EF4-FFF2-40B4-BE49-F238E27FC236}">
                <a16:creationId xmlns:a16="http://schemas.microsoft.com/office/drawing/2014/main" id="{A0C6E663-D656-F3FB-7D05-91870C3CE0BA}"/>
              </a:ext>
            </a:extLst>
          </p:cNvPr>
          <p:cNvSpPr/>
          <p:nvPr/>
        </p:nvSpPr>
        <p:spPr>
          <a:xfrm>
            <a:off x="6397249" y="4188837"/>
            <a:ext cx="1605517" cy="64279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Standard quality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14" name="Rectangle: Rounded Corners 25">
            <a:extLst>
              <a:ext uri="{FF2B5EF4-FFF2-40B4-BE49-F238E27FC236}">
                <a16:creationId xmlns:a16="http://schemas.microsoft.com/office/drawing/2014/main" id="{21740133-78D2-A4A5-B127-E84CFE170A5C}"/>
              </a:ext>
            </a:extLst>
          </p:cNvPr>
          <p:cNvSpPr/>
          <p:nvPr/>
        </p:nvSpPr>
        <p:spPr>
          <a:xfrm>
            <a:off x="10277958" y="4219467"/>
            <a:ext cx="1605517" cy="64279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High quality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15" name="Arrow: Right 26">
            <a:extLst>
              <a:ext uri="{FF2B5EF4-FFF2-40B4-BE49-F238E27FC236}">
                <a16:creationId xmlns:a16="http://schemas.microsoft.com/office/drawing/2014/main" id="{7E090884-ACA2-A09B-09D2-681DF7E38A20}"/>
              </a:ext>
            </a:extLst>
          </p:cNvPr>
          <p:cNvSpPr/>
          <p:nvPr/>
        </p:nvSpPr>
        <p:spPr>
          <a:xfrm rot="8088455" flipV="1">
            <a:off x="6867741" y="2756225"/>
            <a:ext cx="1638000" cy="12960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Low-cost 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C1BAC-58BE-EC79-09D0-A6713E353083}"/>
              </a:ext>
            </a:extLst>
          </p:cNvPr>
          <p:cNvSpPr txBox="1"/>
          <p:nvPr/>
        </p:nvSpPr>
        <p:spPr>
          <a:xfrm>
            <a:off x="454875" y="2027945"/>
            <a:ext cx="733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Step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D8ADF-EF69-A733-CDFA-D4FA7EE2998D}"/>
              </a:ext>
            </a:extLst>
          </p:cNvPr>
          <p:cNvSpPr txBox="1"/>
          <p:nvPr/>
        </p:nvSpPr>
        <p:spPr>
          <a:xfrm>
            <a:off x="6531296" y="2102039"/>
            <a:ext cx="733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Step 2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0F46A04-FF0B-1645-417E-2999AE9FEC58}"/>
              </a:ext>
            </a:extLst>
          </p:cNvPr>
          <p:cNvSpPr txBox="1">
            <a:spLocks/>
          </p:cNvSpPr>
          <p:nvPr/>
        </p:nvSpPr>
        <p:spPr>
          <a:xfrm>
            <a:off x="454875" y="191218"/>
            <a:ext cx="11279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Now we have proven the feasibility of this workflow on seismic interpolation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BC8CC1-FE23-506E-2E3D-F54C9283CB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E91536-B599-D83A-387B-2506C3D7AEF4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9756AD37-B121-4724-B3C3-6BA3BCF44149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F29398F1-2839-9E01-9D6C-2FFF1B81FACD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E793B7E1-9566-38BD-FC60-38360FED1297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931BE1C4-0F8C-7AB2-4274-AE59477E79DF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8100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4D51-D321-F0F0-255D-6AD7E26A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29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Other applications example:</a:t>
            </a:r>
            <a:br>
              <a:rPr lang="en-GB" sz="4000" dirty="0"/>
            </a:br>
            <a:r>
              <a:rPr lang="en-GB" sz="4000" dirty="0"/>
              <a:t>Ocean bottom node (OBN) </a:t>
            </a:r>
            <a:r>
              <a:rPr lang="en-GB" sz="4000" dirty="0" err="1"/>
              <a:t>demultiple</a:t>
            </a:r>
            <a:endParaRPr lang="en-GB" sz="4000" dirty="0"/>
          </a:p>
        </p:txBody>
      </p:sp>
      <p:sp>
        <p:nvSpPr>
          <p:cNvPr id="4" name="Rectangle: Rounded Corners 30">
            <a:extLst>
              <a:ext uri="{FF2B5EF4-FFF2-40B4-BE49-F238E27FC236}">
                <a16:creationId xmlns:a16="http://schemas.microsoft.com/office/drawing/2014/main" id="{E9242C47-E6E8-2F1B-7322-F95642AE7922}"/>
              </a:ext>
            </a:extLst>
          </p:cNvPr>
          <p:cNvSpPr/>
          <p:nvPr/>
        </p:nvSpPr>
        <p:spPr>
          <a:xfrm>
            <a:off x="2284330" y="3147211"/>
            <a:ext cx="1441880" cy="64279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Raw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</a:t>
            </a:r>
          </a:p>
        </p:txBody>
      </p:sp>
      <p:sp>
        <p:nvSpPr>
          <p:cNvPr id="5" name="Rectangle: Rounded Corners 31">
            <a:extLst>
              <a:ext uri="{FF2B5EF4-FFF2-40B4-BE49-F238E27FC236}">
                <a16:creationId xmlns:a16="http://schemas.microsoft.com/office/drawing/2014/main" id="{05A0339B-9E22-78BE-275A-730715B7762A}"/>
              </a:ext>
            </a:extLst>
          </p:cNvPr>
          <p:cNvSpPr/>
          <p:nvPr/>
        </p:nvSpPr>
        <p:spPr>
          <a:xfrm>
            <a:off x="262158" y="5220627"/>
            <a:ext cx="1605517" cy="642796"/>
          </a:xfrm>
          <a:prstGeom prst="roundRect">
            <a:avLst/>
          </a:prstGeom>
          <a:solidFill>
            <a:srgbClr val="CC339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UDD results</a:t>
            </a:r>
          </a:p>
        </p:txBody>
      </p:sp>
      <p:sp>
        <p:nvSpPr>
          <p:cNvPr id="6" name="Rectangle: Rounded Corners 32">
            <a:extLst>
              <a:ext uri="{FF2B5EF4-FFF2-40B4-BE49-F238E27FC236}">
                <a16:creationId xmlns:a16="http://schemas.microsoft.com/office/drawing/2014/main" id="{28F15B93-3A85-D337-860E-C60A9E72427B}"/>
              </a:ext>
            </a:extLst>
          </p:cNvPr>
          <p:cNvSpPr/>
          <p:nvPr/>
        </p:nvSpPr>
        <p:spPr>
          <a:xfrm>
            <a:off x="4142867" y="5251257"/>
            <a:ext cx="1605517" cy="642796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MDD results</a:t>
            </a:r>
          </a:p>
        </p:txBody>
      </p:sp>
      <p:sp>
        <p:nvSpPr>
          <p:cNvPr id="7" name="Arrow: Right 33">
            <a:extLst>
              <a:ext uri="{FF2B5EF4-FFF2-40B4-BE49-F238E27FC236}">
                <a16:creationId xmlns:a16="http://schemas.microsoft.com/office/drawing/2014/main" id="{2BDDC7B5-7D5E-A642-AE2C-2057A5A0EEA3}"/>
              </a:ext>
            </a:extLst>
          </p:cNvPr>
          <p:cNvSpPr/>
          <p:nvPr/>
        </p:nvSpPr>
        <p:spPr>
          <a:xfrm rot="8088455" flipV="1">
            <a:off x="732650" y="3788015"/>
            <a:ext cx="1638000" cy="1296000"/>
          </a:xfrm>
          <a:prstGeom prst="rightArrow">
            <a:avLst/>
          </a:prstGeom>
          <a:solidFill>
            <a:srgbClr val="CC339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UDD</a:t>
            </a:r>
          </a:p>
        </p:txBody>
      </p:sp>
      <p:sp>
        <p:nvSpPr>
          <p:cNvPr id="8" name="Arrow: Right 34">
            <a:extLst>
              <a:ext uri="{FF2B5EF4-FFF2-40B4-BE49-F238E27FC236}">
                <a16:creationId xmlns:a16="http://schemas.microsoft.com/office/drawing/2014/main" id="{7D5C9DF2-1AB2-BB7D-E85F-A6A28AD1ABBF}"/>
              </a:ext>
            </a:extLst>
          </p:cNvPr>
          <p:cNvSpPr/>
          <p:nvPr/>
        </p:nvSpPr>
        <p:spPr>
          <a:xfrm rot="2680899">
            <a:off x="3639395" y="3856908"/>
            <a:ext cx="1637183" cy="1296359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MDD</a:t>
            </a:r>
          </a:p>
        </p:txBody>
      </p:sp>
      <p:sp>
        <p:nvSpPr>
          <p:cNvPr id="9" name="Arrow: Left-Right 35">
            <a:extLst>
              <a:ext uri="{FF2B5EF4-FFF2-40B4-BE49-F238E27FC236}">
                <a16:creationId xmlns:a16="http://schemas.microsoft.com/office/drawing/2014/main" id="{B92B9B02-5901-A800-9E26-C4826AAC92EF}"/>
              </a:ext>
            </a:extLst>
          </p:cNvPr>
          <p:cNvSpPr/>
          <p:nvPr/>
        </p:nvSpPr>
        <p:spPr>
          <a:xfrm>
            <a:off x="1967453" y="5236155"/>
            <a:ext cx="2075635" cy="645005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DL model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0B230-DC22-A3F6-6BED-5C0BC9D63273}"/>
              </a:ext>
            </a:extLst>
          </p:cNvPr>
          <p:cNvSpPr txBox="1"/>
          <p:nvPr/>
        </p:nvSpPr>
        <p:spPr>
          <a:xfrm>
            <a:off x="262158" y="3147211"/>
            <a:ext cx="733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Step 1</a:t>
            </a:r>
          </a:p>
        </p:txBody>
      </p:sp>
      <p:sp>
        <p:nvSpPr>
          <p:cNvPr id="11" name="Rectangle: Rounded Corners 43">
            <a:extLst>
              <a:ext uri="{FF2B5EF4-FFF2-40B4-BE49-F238E27FC236}">
                <a16:creationId xmlns:a16="http://schemas.microsoft.com/office/drawing/2014/main" id="{AF898FEC-A7A2-2D71-A1AE-38DE7799139B}"/>
              </a:ext>
            </a:extLst>
          </p:cNvPr>
          <p:cNvSpPr/>
          <p:nvPr/>
        </p:nvSpPr>
        <p:spPr>
          <a:xfrm>
            <a:off x="8389449" y="3179081"/>
            <a:ext cx="1441880" cy="64279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Raw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9AB2F-170C-EA46-4D00-14F2A0951A86}"/>
              </a:ext>
            </a:extLst>
          </p:cNvPr>
          <p:cNvSpPr txBox="1"/>
          <p:nvPr/>
        </p:nvSpPr>
        <p:spPr>
          <a:xfrm>
            <a:off x="6367277" y="3179081"/>
            <a:ext cx="733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Step 2</a:t>
            </a:r>
          </a:p>
        </p:txBody>
      </p:sp>
      <p:sp>
        <p:nvSpPr>
          <p:cNvPr id="13" name="Arrow: Right 50">
            <a:extLst>
              <a:ext uri="{FF2B5EF4-FFF2-40B4-BE49-F238E27FC236}">
                <a16:creationId xmlns:a16="http://schemas.microsoft.com/office/drawing/2014/main" id="{619CEF50-1312-976E-65BD-DF61BE98AC78}"/>
              </a:ext>
            </a:extLst>
          </p:cNvPr>
          <p:cNvSpPr/>
          <p:nvPr/>
        </p:nvSpPr>
        <p:spPr>
          <a:xfrm>
            <a:off x="8184099" y="5283127"/>
            <a:ext cx="1942944" cy="645005"/>
          </a:xfrm>
          <a:prstGeom prst="rightArrow">
            <a:avLst>
              <a:gd name="adj1" fmla="val 50000"/>
              <a:gd name="adj2" fmla="val 5433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Apply DL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246DA-0E70-7C38-A7D2-2BC55AA6C5B0}"/>
              </a:ext>
            </a:extLst>
          </p:cNvPr>
          <p:cNvSpPr txBox="1"/>
          <p:nvPr/>
        </p:nvSpPr>
        <p:spPr>
          <a:xfrm>
            <a:off x="3223606" y="4518043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High-cost </a:t>
            </a:r>
          </a:p>
          <a:p>
            <a:r>
              <a:rPr lang="en-GB" sz="1400" dirty="0">
                <a:solidFill>
                  <a:srgbClr val="7030A0"/>
                </a:solidFill>
              </a:rPr>
              <a:t>processing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58B3C-B6CC-D2D6-B55A-B25CB7B4CBE9}"/>
              </a:ext>
            </a:extLst>
          </p:cNvPr>
          <p:cNvSpPr txBox="1"/>
          <p:nvPr/>
        </p:nvSpPr>
        <p:spPr>
          <a:xfrm>
            <a:off x="1851678" y="451976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CC3399"/>
                </a:solidFill>
              </a:rPr>
              <a:t>Low-cost </a:t>
            </a:r>
          </a:p>
          <a:p>
            <a:r>
              <a:rPr lang="en-GB" sz="1400" dirty="0">
                <a:solidFill>
                  <a:srgbClr val="CC3399"/>
                </a:solidFill>
              </a:rPr>
              <a:t>processing </a:t>
            </a:r>
          </a:p>
        </p:txBody>
      </p:sp>
      <p:sp>
        <p:nvSpPr>
          <p:cNvPr id="16" name="Rectangle: Rounded Corners 11">
            <a:extLst>
              <a:ext uri="{FF2B5EF4-FFF2-40B4-BE49-F238E27FC236}">
                <a16:creationId xmlns:a16="http://schemas.microsoft.com/office/drawing/2014/main" id="{81332E16-1BD1-A4E7-FE5C-031022C5F7B4}"/>
              </a:ext>
            </a:extLst>
          </p:cNvPr>
          <p:cNvSpPr/>
          <p:nvPr/>
        </p:nvSpPr>
        <p:spPr>
          <a:xfrm>
            <a:off x="6331384" y="5208882"/>
            <a:ext cx="1605517" cy="642796"/>
          </a:xfrm>
          <a:prstGeom prst="roundRect">
            <a:avLst/>
          </a:prstGeom>
          <a:solidFill>
            <a:srgbClr val="CC339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UDD results</a:t>
            </a:r>
          </a:p>
        </p:txBody>
      </p:sp>
      <p:sp>
        <p:nvSpPr>
          <p:cNvPr id="17" name="Arrow: Right 12">
            <a:extLst>
              <a:ext uri="{FF2B5EF4-FFF2-40B4-BE49-F238E27FC236}">
                <a16:creationId xmlns:a16="http://schemas.microsoft.com/office/drawing/2014/main" id="{28EE78F1-B418-C77A-4EA3-ECA3F628648E}"/>
              </a:ext>
            </a:extLst>
          </p:cNvPr>
          <p:cNvSpPr/>
          <p:nvPr/>
        </p:nvSpPr>
        <p:spPr>
          <a:xfrm rot="8088455" flipV="1">
            <a:off x="6801876" y="3776270"/>
            <a:ext cx="1638000" cy="1296000"/>
          </a:xfrm>
          <a:prstGeom prst="rightArrow">
            <a:avLst/>
          </a:prstGeom>
          <a:solidFill>
            <a:srgbClr val="CC3399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UDD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BE66FC-10CC-271F-408B-10CB36528835}"/>
              </a:ext>
            </a:extLst>
          </p:cNvPr>
          <p:cNvSpPr txBox="1"/>
          <p:nvPr/>
        </p:nvSpPr>
        <p:spPr>
          <a:xfrm>
            <a:off x="7920904" y="4508015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CC3399"/>
                </a:solidFill>
              </a:rPr>
              <a:t>Low-cost </a:t>
            </a:r>
          </a:p>
          <a:p>
            <a:r>
              <a:rPr lang="en-GB" sz="1400" dirty="0">
                <a:solidFill>
                  <a:srgbClr val="CC3399"/>
                </a:solidFill>
              </a:rPr>
              <a:t>processing </a:t>
            </a:r>
          </a:p>
        </p:txBody>
      </p:sp>
      <p:sp>
        <p:nvSpPr>
          <p:cNvPr id="19" name="Rectangle: Rounded Corners 14">
            <a:extLst>
              <a:ext uri="{FF2B5EF4-FFF2-40B4-BE49-F238E27FC236}">
                <a16:creationId xmlns:a16="http://schemas.microsoft.com/office/drawing/2014/main" id="{3B148F9C-9CA0-6F19-B83C-AB69BE53DBCB}"/>
              </a:ext>
            </a:extLst>
          </p:cNvPr>
          <p:cNvSpPr/>
          <p:nvPr/>
        </p:nvSpPr>
        <p:spPr>
          <a:xfrm>
            <a:off x="10247985" y="5208882"/>
            <a:ext cx="1605517" cy="642796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MDD results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55FBE91-EEEB-9C29-9329-552235AFF0AD}"/>
              </a:ext>
            </a:extLst>
          </p:cNvPr>
          <p:cNvSpPr txBox="1">
            <a:spLocks/>
          </p:cNvSpPr>
          <p:nvPr/>
        </p:nvSpPr>
        <p:spPr>
          <a:xfrm>
            <a:off x="838200" y="1470451"/>
            <a:ext cx="10134600" cy="620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accent5"/>
                </a:solidFill>
              </a:rPr>
              <a:t>OBN </a:t>
            </a:r>
            <a:r>
              <a:rPr lang="en-GB" sz="2000" dirty="0" err="1">
                <a:solidFill>
                  <a:schemeClr val="accent5"/>
                </a:solidFill>
              </a:rPr>
              <a:t>demultiple</a:t>
            </a:r>
            <a:r>
              <a:rPr lang="en-GB" sz="2000" dirty="0">
                <a:solidFill>
                  <a:schemeClr val="accent5"/>
                </a:solidFill>
              </a:rPr>
              <a:t> is typically achieved by deconvolving up-going and down going wavefield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Up-down deconvolution (UDD) is cheaper but requires a flat seabed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Multi-dimensional deconvolution (MDD) overcomes this limitation but </a:t>
            </a:r>
            <a:r>
              <a:rPr lang="en-HK" sz="2000" dirty="0">
                <a:solidFill>
                  <a:schemeClr val="accent5"/>
                </a:solidFill>
                <a:effectLst/>
              </a:rPr>
              <a:t>involves severely higher costs</a:t>
            </a:r>
            <a:endParaRPr lang="en-GB" sz="2000" dirty="0">
              <a:solidFill>
                <a:schemeClr val="accent5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2D954B-74E6-9B65-4B34-385B43390A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C369633-D890-DB32-9662-8B1ACD74D532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6F0696A0-2EC5-C0FF-C452-B364F95E67D5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36359D10-A56B-7162-8354-85A7B93145E3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E925F0C5-B8F7-967A-4FD1-AD3180857BD8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EF94E913-21E5-38D4-5214-EA750769E4F5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2633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/>
      <p:bldP spid="16" grpId="0" animBg="1"/>
      <p:bldP spid="17" grpId="0" animBg="1"/>
      <p:bldP spid="18" grpId="0"/>
      <p:bldP spid="19" grpId="0" animBg="1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67EF-0FF9-C30B-5B5D-61257334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357"/>
            <a:ext cx="10515600" cy="1325563"/>
          </a:xfrm>
        </p:spPr>
        <p:txBody>
          <a:bodyPr/>
          <a:lstStyle/>
          <a:p>
            <a:r>
              <a:rPr lang="en-GB" dirty="0"/>
              <a:t>UDD-MDD translation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5E4196-FF35-D14B-48EA-0852050D5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03333" y="1632853"/>
            <a:ext cx="6375831" cy="3757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FFABD-DCB1-0325-AF85-4A17DF9266CF}"/>
              </a:ext>
            </a:extLst>
          </p:cNvPr>
          <p:cNvSpPr txBox="1"/>
          <p:nvPr/>
        </p:nvSpPr>
        <p:spPr>
          <a:xfrm>
            <a:off x="838200" y="1849784"/>
            <a:ext cx="4665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 dirty="0">
                <a:effectLst/>
                <a:latin typeface="LinLibertineT"/>
              </a:rPr>
              <a:t>We experimented training the same SCRN model used for MPFI-TDRI experiment</a:t>
            </a:r>
            <a:r>
              <a:rPr lang="en-HK" sz="2400" dirty="0">
                <a:latin typeface="LinLibertineT"/>
              </a:rPr>
              <a:t> </a:t>
            </a:r>
            <a:r>
              <a:rPr lang="en-HK" sz="2400" dirty="0">
                <a:effectLst/>
                <a:latin typeface="LinLibertineT"/>
              </a:rPr>
              <a:t>on the </a:t>
            </a:r>
            <a:r>
              <a:rPr lang="en-HK" sz="2400" dirty="0">
                <a:latin typeface="LinLibertineT"/>
              </a:rPr>
              <a:t>UDD-MDD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400" dirty="0">
              <a:latin typeface="LinLibertine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 dirty="0">
                <a:effectLst/>
                <a:latin typeface="LinLibertineT"/>
              </a:rPr>
              <a:t>Our preliminary results make us optimistic that UDD-MDD translation can be achieved with optimised hyperparameters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53790-E59B-5F82-F8A5-198EF77E51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80468-97CB-0E16-100B-D8DC2F5C8E15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53E30400-0135-0067-4A8F-F5455135462F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B3A1C5C5-697E-1083-07FE-7B60CE56D10F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3428AE85-A7B0-C2B9-5449-E5A2247CE921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6975E4D8-D250-F4A6-47A0-A107F11B0442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986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396E8-F35B-F39B-47CD-36CAF792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Thesis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8894-53B5-BCAB-515B-18833315F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58500" cy="4321787"/>
          </a:xfrm>
        </p:spPr>
        <p:txBody>
          <a:bodyPr>
            <a:normAutofit/>
          </a:bodyPr>
          <a:lstStyle/>
          <a:p>
            <a:r>
              <a:rPr lang="en-GB" sz="2400" dirty="0"/>
              <a:t>Aim to upscale result from an affordable processing technology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Focus on interpolation, we explored the feasibility of the 2-step workflow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Prototyped and tested 3 deep learning models </a:t>
            </a:r>
          </a:p>
          <a:p>
            <a:pPr lvl="1"/>
            <a:r>
              <a:rPr lang="en-GB" dirty="0"/>
              <a:t>Two state-of-the-art architecture from recent literature: GAN, SCRN</a:t>
            </a:r>
          </a:p>
          <a:p>
            <a:pPr lvl="1"/>
            <a:r>
              <a:rPr lang="en-GB" dirty="0"/>
              <a:t>One novel architecture: SCR-GAN </a:t>
            </a:r>
            <a:r>
              <a:rPr lang="en-GB" dirty="0">
                <a:solidFill>
                  <a:schemeClr val="accent5"/>
                </a:solidFill>
              </a:rPr>
              <a:t>(patent application submitted)</a:t>
            </a:r>
          </a:p>
          <a:p>
            <a:pPr marL="457200" lvl="1" indent="0">
              <a:buNone/>
            </a:pPr>
            <a:endParaRPr lang="en-GB" dirty="0">
              <a:solidFill>
                <a:schemeClr val="accent5"/>
              </a:solidFill>
            </a:endParaRPr>
          </a:p>
          <a:p>
            <a:r>
              <a:rPr lang="en-GB" sz="2400" dirty="0"/>
              <a:t>Generalised to other applications, such as </a:t>
            </a:r>
            <a:r>
              <a:rPr lang="en-GB" sz="2400" dirty="0" err="1"/>
              <a:t>demultiple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5"/>
                </a:solidFill>
              </a:rPr>
              <a:t>(patent application submitted)</a:t>
            </a:r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3526C-84C1-326C-5C71-2BFAC25487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4AF966-35DE-D1B7-CFC5-20E3FA365441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11930708-8A4E-8186-081E-EAB79ED82031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000BC07D-68F3-6559-CBC8-53D5DF665406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611DD4A-24E8-27BD-4446-2D4ACEBBF4E2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FEE4D53-C495-C770-ECB3-4492453BCD66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4771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E1D4AC-066E-2481-EA93-82527B18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254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Is there a way do high-quality seismic processing fast and cheap? </a:t>
            </a:r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513B74A8-E49B-CD84-9E9B-739348EC4B11}"/>
              </a:ext>
            </a:extLst>
          </p:cNvPr>
          <p:cNvSpPr/>
          <p:nvPr/>
        </p:nvSpPr>
        <p:spPr>
          <a:xfrm>
            <a:off x="1771854" y="3288962"/>
            <a:ext cx="2090994" cy="99026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Raw 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43084E2-FCB9-2736-F42C-0CBD520B2B92}"/>
              </a:ext>
            </a:extLst>
          </p:cNvPr>
          <p:cNvSpPr/>
          <p:nvPr/>
        </p:nvSpPr>
        <p:spPr>
          <a:xfrm>
            <a:off x="4491701" y="3288051"/>
            <a:ext cx="2090994" cy="9902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Low-cost </a:t>
            </a:r>
          </a:p>
          <a:p>
            <a:pPr algn="ctr"/>
            <a:r>
              <a:rPr lang="en-US" sz="1600" dirty="0"/>
              <a:t>processing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A78E724-97D8-D207-8167-656405C95064}"/>
              </a:ext>
            </a:extLst>
          </p:cNvPr>
          <p:cNvSpPr/>
          <p:nvPr/>
        </p:nvSpPr>
        <p:spPr>
          <a:xfrm>
            <a:off x="7084549" y="3288051"/>
            <a:ext cx="2090995" cy="99026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High quality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</a:t>
            </a:r>
          </a:p>
        </p:txBody>
      </p:sp>
      <p:pic>
        <p:nvPicPr>
          <p:cNvPr id="8" name="Graphic 7" descr="Badge Question Mark outline">
            <a:extLst>
              <a:ext uri="{FF2B5EF4-FFF2-40B4-BE49-F238E27FC236}">
                <a16:creationId xmlns:a16="http://schemas.microsoft.com/office/drawing/2014/main" id="{C187B184-D54B-AE93-1E60-98EA3A07C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3814" y="3206581"/>
            <a:ext cx="1071732" cy="10717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4E64485-EF4D-81E3-3539-4EB0E9A22DF6}"/>
              </a:ext>
            </a:extLst>
          </p:cNvPr>
          <p:cNvSpPr txBox="1">
            <a:spLocks/>
          </p:cNvSpPr>
          <p:nvPr/>
        </p:nvSpPr>
        <p:spPr>
          <a:xfrm>
            <a:off x="6400801" y="4916610"/>
            <a:ext cx="49529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/>
                </a:solidFill>
                <a:latin typeface="+mn-lt"/>
              </a:rPr>
              <a:t>Yes, there is!</a:t>
            </a:r>
          </a:p>
          <a:p>
            <a:pPr algn="ctr"/>
            <a:endParaRPr lang="en-US" dirty="0">
              <a:solidFill>
                <a:schemeClr val="accent5"/>
              </a:solidFill>
              <a:latin typeface="+mn-lt"/>
            </a:endParaRPr>
          </a:p>
          <a:p>
            <a:pPr algn="ctr"/>
            <a:r>
              <a:rPr lang="en-US" sz="3200" dirty="0">
                <a:solidFill>
                  <a:schemeClr val="accent5"/>
                </a:solidFill>
                <a:latin typeface="+mn-lt"/>
              </a:rPr>
              <a:t>By </a:t>
            </a:r>
            <a:r>
              <a:rPr lang="en-HK" sz="3200" dirty="0">
                <a:solidFill>
                  <a:schemeClr val="accent5"/>
                </a:solidFill>
                <a:effectLst/>
                <a:latin typeface="+mn-lt"/>
              </a:rPr>
              <a:t>mapping low-cost processed data to high-quality results with deep learning.</a:t>
            </a:r>
            <a:endParaRPr lang="en-HK" sz="3200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B6622-D6D1-C403-34E5-F748F8284D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F09849-5D88-64A9-3D94-031F0F1FBACB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C639952F-74AD-77EA-B0ED-40BC915B5BC9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901569C1-1C0C-2CFB-96AB-C7F528528BCB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15E17632-10F2-E38B-0A63-98391203C01F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22EFCBE-BF8C-F17C-B5D6-05D1F4C1F122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2449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57F5-CE6E-14A0-C535-C84E7F76A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149" y="853854"/>
            <a:ext cx="6769396" cy="2387600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Low-to-high-quality seismic image translation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8EEBC-ED5F-B065-1F1B-388F209D8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149" y="3785154"/>
            <a:ext cx="7152167" cy="120387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800" dirty="0"/>
              <a:t>Presented by: Ying Ting (Rhea) Lau</a:t>
            </a:r>
          </a:p>
          <a:p>
            <a:endParaRPr lang="en-US" sz="1800" dirty="0"/>
          </a:p>
          <a:p>
            <a:pPr algn="l"/>
            <a:r>
              <a:rPr lang="en-US" sz="1600" dirty="0"/>
              <a:t>External supervisors </a:t>
            </a:r>
            <a:r>
              <a:rPr lang="en-HK" sz="1600" dirty="0">
                <a:effectLst/>
                <a:latin typeface="LinLibertineTB"/>
              </a:rPr>
              <a:t>from SLB UK</a:t>
            </a:r>
            <a:r>
              <a:rPr lang="en-US" sz="1600" dirty="0"/>
              <a:t>: </a:t>
            </a:r>
            <a:r>
              <a:rPr lang="en-HK" sz="1600" dirty="0" err="1">
                <a:effectLst/>
                <a:latin typeface="LinLibertineT"/>
              </a:rPr>
              <a:t>Dr.</a:t>
            </a:r>
            <a:r>
              <a:rPr lang="en-HK" sz="1600" dirty="0">
                <a:effectLst/>
                <a:latin typeface="LinLibertineT"/>
              </a:rPr>
              <a:t> Rajiv Kumar, </a:t>
            </a:r>
            <a:r>
              <a:rPr lang="en-HK" sz="1600" dirty="0" err="1">
                <a:effectLst/>
                <a:latin typeface="LinLibertineT"/>
              </a:rPr>
              <a:t>Dr.</a:t>
            </a:r>
            <a:r>
              <a:rPr lang="en-HK" sz="1600" dirty="0">
                <a:effectLst/>
                <a:latin typeface="LinLibertineT"/>
              </a:rPr>
              <a:t> Massimiliano Vassallo</a:t>
            </a:r>
            <a:endParaRPr lang="en-US" sz="1600" dirty="0"/>
          </a:p>
          <a:p>
            <a:pPr algn="l"/>
            <a:r>
              <a:rPr lang="en-US" sz="1600" dirty="0"/>
              <a:t>Internal supervisor </a:t>
            </a:r>
            <a:r>
              <a:rPr lang="en-HK" sz="1600" dirty="0">
                <a:effectLst/>
                <a:latin typeface="LinLibertineTB"/>
              </a:rPr>
              <a:t>from ETH Zurich</a:t>
            </a:r>
            <a:r>
              <a:rPr lang="en-US" sz="1600" dirty="0"/>
              <a:t>: </a:t>
            </a:r>
            <a:r>
              <a:rPr lang="en-HK" sz="1600" dirty="0" err="1">
                <a:effectLst/>
                <a:latin typeface="LinLibertineT"/>
              </a:rPr>
              <a:t>Dr.</a:t>
            </a:r>
            <a:r>
              <a:rPr lang="en-HK" sz="1600" dirty="0">
                <a:effectLst/>
                <a:latin typeface="LinLibertineT"/>
              </a:rPr>
              <a:t> Dirk-Jan van </a:t>
            </a:r>
            <a:r>
              <a:rPr lang="en-HK" sz="1600" dirty="0" err="1">
                <a:effectLst/>
                <a:latin typeface="LinLibertineT"/>
              </a:rPr>
              <a:t>Manen</a:t>
            </a:r>
            <a:endParaRPr lang="en-HK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3F81F-9A80-BCF0-9400-FF18C221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49" y="963037"/>
            <a:ext cx="4675867" cy="3314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E673F-151A-F637-F9F9-80F53D40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6034">
            <a:off x="6909892" y="4443809"/>
            <a:ext cx="3814738" cy="1689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E14031-9E38-5E37-513E-ADB0AA938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8" r="66503"/>
          <a:stretch/>
        </p:blipFill>
        <p:spPr>
          <a:xfrm>
            <a:off x="923731" y="5254880"/>
            <a:ext cx="1026255" cy="1003300"/>
          </a:xfrm>
          <a:prstGeom prst="rect">
            <a:avLst/>
          </a:prstGeom>
        </p:spPr>
      </p:pic>
      <p:pic>
        <p:nvPicPr>
          <p:cNvPr id="9" name="Picture 2" descr="IDEA League">
            <a:extLst>
              <a:ext uri="{FF2B5EF4-FFF2-40B4-BE49-F238E27FC236}">
                <a16:creationId xmlns:a16="http://schemas.microsoft.com/office/drawing/2014/main" id="{0B466998-4E93-709E-AF1B-3242F7859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986" y="5532732"/>
            <a:ext cx="2742298" cy="59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00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C3C7-BED0-94ED-F0C1-A98B94C3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D369-6ABB-06A3-0B5B-5AC87CF50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Garbage in, garbage out</a:t>
            </a:r>
          </a:p>
          <a:p>
            <a:pPr lvl="1"/>
            <a:r>
              <a:rPr lang="en-GB" dirty="0"/>
              <a:t>The quality of image translation is capped by the quality of the data, if the data have noises, then the model will also learn them and output noises.</a:t>
            </a:r>
          </a:p>
          <a:p>
            <a:pPr lvl="1"/>
            <a:endParaRPr lang="en-GB" dirty="0"/>
          </a:p>
          <a:p>
            <a:r>
              <a:rPr lang="en-GB" dirty="0"/>
              <a:t>Limited data, limited generalisation</a:t>
            </a:r>
          </a:p>
          <a:p>
            <a:pPr lvl="1"/>
            <a:r>
              <a:rPr lang="en-GB" dirty="0"/>
              <a:t>Our model is trained exclusive to the Gulf of Mexico dataset. Getting pairs of MPFI and TDRI datasets are costly.</a:t>
            </a:r>
          </a:p>
        </p:txBody>
      </p:sp>
    </p:spTree>
    <p:extLst>
      <p:ext uri="{BB962C8B-B14F-4D97-AF65-F5344CB8AC3E}">
        <p14:creationId xmlns:p14="http://schemas.microsoft.com/office/powerpoint/2010/main" val="325227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A6CE-C1C9-8225-4A99-F89EF136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1B0B5-E0B7-BCA3-A07C-0CC5C7E01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Weighting key traces for training</a:t>
            </a:r>
          </a:p>
          <a:p>
            <a:endParaRPr lang="en-GB" dirty="0"/>
          </a:p>
          <a:p>
            <a:r>
              <a:rPr lang="en-GB" dirty="0"/>
              <a:t>Expand the training data </a:t>
            </a:r>
          </a:p>
          <a:p>
            <a:endParaRPr lang="en-GB" dirty="0"/>
          </a:p>
          <a:p>
            <a:r>
              <a:rPr lang="en-GB" dirty="0"/>
              <a:t>Increase dataset variety through frequency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70DE2-1C52-CD2A-092A-780B12E80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4473575"/>
            <a:ext cx="7124700" cy="201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5D60A-D2A4-8F6A-6D25-3A426C59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100" y="929356"/>
            <a:ext cx="3136900" cy="2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2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4D4C324-9ED7-4A26-80EC-01838316D9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25" y="5337175"/>
            <a:ext cx="5257800" cy="1155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BE3D3-AC2F-CA9D-B79A-472CA0AA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Low-to-high-quality seismic image translation </a:t>
            </a:r>
            <a:br>
              <a:rPr lang="en-US" sz="4000" dirty="0"/>
            </a:br>
            <a:r>
              <a:rPr lang="en-US" sz="4000" dirty="0"/>
              <a:t>2-step workflow</a:t>
            </a:r>
          </a:p>
        </p:txBody>
      </p:sp>
      <p:sp>
        <p:nvSpPr>
          <p:cNvPr id="19" name="Rectangle: Rounded Corners 1">
            <a:extLst>
              <a:ext uri="{FF2B5EF4-FFF2-40B4-BE49-F238E27FC236}">
                <a16:creationId xmlns:a16="http://schemas.microsoft.com/office/drawing/2014/main" id="{AACC1626-86AC-A79B-55AA-E6FDAB89E8BD}"/>
              </a:ext>
            </a:extLst>
          </p:cNvPr>
          <p:cNvSpPr/>
          <p:nvPr/>
        </p:nvSpPr>
        <p:spPr>
          <a:xfrm>
            <a:off x="2224839" y="2102039"/>
            <a:ext cx="1618234" cy="62505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Selected raw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20" name="Rectangle: Rounded Corners 4">
            <a:extLst>
              <a:ext uri="{FF2B5EF4-FFF2-40B4-BE49-F238E27FC236}">
                <a16:creationId xmlns:a16="http://schemas.microsoft.com/office/drawing/2014/main" id="{E20AFB10-D796-6B0A-271B-D463B4A5DFC8}"/>
              </a:ext>
            </a:extLst>
          </p:cNvPr>
          <p:cNvSpPr/>
          <p:nvPr/>
        </p:nvSpPr>
        <p:spPr>
          <a:xfrm>
            <a:off x="296163" y="4171100"/>
            <a:ext cx="1605517" cy="64279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Standard quality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21" name="Rectangle: Rounded Corners 5">
            <a:extLst>
              <a:ext uri="{FF2B5EF4-FFF2-40B4-BE49-F238E27FC236}">
                <a16:creationId xmlns:a16="http://schemas.microsoft.com/office/drawing/2014/main" id="{F552F399-B7DB-7CD1-606F-D7533DB8DFE3}"/>
              </a:ext>
            </a:extLst>
          </p:cNvPr>
          <p:cNvSpPr/>
          <p:nvPr/>
        </p:nvSpPr>
        <p:spPr>
          <a:xfrm>
            <a:off x="4176872" y="4201730"/>
            <a:ext cx="1605517" cy="64279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High quality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22" name="Arrow: Right 6">
            <a:extLst>
              <a:ext uri="{FF2B5EF4-FFF2-40B4-BE49-F238E27FC236}">
                <a16:creationId xmlns:a16="http://schemas.microsoft.com/office/drawing/2014/main" id="{90C0BB16-49F8-3BD5-8CB8-64423CACAF00}"/>
              </a:ext>
            </a:extLst>
          </p:cNvPr>
          <p:cNvSpPr/>
          <p:nvPr/>
        </p:nvSpPr>
        <p:spPr>
          <a:xfrm rot="8088455" flipV="1">
            <a:off x="766655" y="2738488"/>
            <a:ext cx="1638000" cy="12960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Low-cost processing</a:t>
            </a:r>
          </a:p>
        </p:txBody>
      </p:sp>
      <p:sp>
        <p:nvSpPr>
          <p:cNvPr id="23" name="Arrow: Right 8">
            <a:extLst>
              <a:ext uri="{FF2B5EF4-FFF2-40B4-BE49-F238E27FC236}">
                <a16:creationId xmlns:a16="http://schemas.microsoft.com/office/drawing/2014/main" id="{442D47EB-5E2D-29E4-0B2F-B33D28DC5FDF}"/>
              </a:ext>
            </a:extLst>
          </p:cNvPr>
          <p:cNvSpPr/>
          <p:nvPr/>
        </p:nvSpPr>
        <p:spPr>
          <a:xfrm rot="2680899">
            <a:off x="3673400" y="2807381"/>
            <a:ext cx="1637183" cy="129635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High-cost processing</a:t>
            </a:r>
          </a:p>
        </p:txBody>
      </p:sp>
      <p:sp>
        <p:nvSpPr>
          <p:cNvPr id="24" name="Arrow: Left-Right 9">
            <a:extLst>
              <a:ext uri="{FF2B5EF4-FFF2-40B4-BE49-F238E27FC236}">
                <a16:creationId xmlns:a16="http://schemas.microsoft.com/office/drawing/2014/main" id="{D2DD5A63-DCE1-850D-6C90-A006697F4CD6}"/>
              </a:ext>
            </a:extLst>
          </p:cNvPr>
          <p:cNvSpPr/>
          <p:nvPr/>
        </p:nvSpPr>
        <p:spPr>
          <a:xfrm>
            <a:off x="2001458" y="4186628"/>
            <a:ext cx="2075635" cy="645005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DL model training</a:t>
            </a:r>
          </a:p>
        </p:txBody>
      </p:sp>
      <p:sp>
        <p:nvSpPr>
          <p:cNvPr id="25" name="Arrow: Right 16">
            <a:extLst>
              <a:ext uri="{FF2B5EF4-FFF2-40B4-BE49-F238E27FC236}">
                <a16:creationId xmlns:a16="http://schemas.microsoft.com/office/drawing/2014/main" id="{B0497F34-CCA5-38D0-2631-1162A08133DD}"/>
              </a:ext>
            </a:extLst>
          </p:cNvPr>
          <p:cNvSpPr/>
          <p:nvPr/>
        </p:nvSpPr>
        <p:spPr>
          <a:xfrm>
            <a:off x="8214071" y="4216444"/>
            <a:ext cx="1942944" cy="645005"/>
          </a:xfrm>
          <a:prstGeom prst="rightArrow">
            <a:avLst>
              <a:gd name="adj1" fmla="val 50000"/>
              <a:gd name="adj2" fmla="val 5433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Apply DL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2BFD1-EC29-345F-2F0F-10B36BD66423}"/>
              </a:ext>
            </a:extLst>
          </p:cNvPr>
          <p:cNvSpPr txBox="1"/>
          <p:nvPr/>
        </p:nvSpPr>
        <p:spPr>
          <a:xfrm>
            <a:off x="296163" y="5195401"/>
            <a:ext cx="548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Step 1: Train a deep learning (DL) model with selected seismic gathers from both low-cost and high-cost processing</a:t>
            </a:r>
          </a:p>
        </p:txBody>
      </p:sp>
      <p:sp>
        <p:nvSpPr>
          <p:cNvPr id="27" name="Rectangle: Rounded Corners 23">
            <a:extLst>
              <a:ext uri="{FF2B5EF4-FFF2-40B4-BE49-F238E27FC236}">
                <a16:creationId xmlns:a16="http://schemas.microsoft.com/office/drawing/2014/main" id="{E2071ADC-E0D2-2DD3-0B0D-5C7A6EDFDE6C}"/>
              </a:ext>
            </a:extLst>
          </p:cNvPr>
          <p:cNvSpPr/>
          <p:nvPr/>
        </p:nvSpPr>
        <p:spPr>
          <a:xfrm>
            <a:off x="8331244" y="2102039"/>
            <a:ext cx="1618234" cy="64279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All raw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28" name="Rectangle: Rounded Corners 24">
            <a:extLst>
              <a:ext uri="{FF2B5EF4-FFF2-40B4-BE49-F238E27FC236}">
                <a16:creationId xmlns:a16="http://schemas.microsoft.com/office/drawing/2014/main" id="{8C886664-C745-5447-24AF-2A7C3D872BE5}"/>
              </a:ext>
            </a:extLst>
          </p:cNvPr>
          <p:cNvSpPr/>
          <p:nvPr/>
        </p:nvSpPr>
        <p:spPr>
          <a:xfrm>
            <a:off x="6397249" y="4188837"/>
            <a:ext cx="1605517" cy="64279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Standard quality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29" name="Rectangle: Rounded Corners 25">
            <a:extLst>
              <a:ext uri="{FF2B5EF4-FFF2-40B4-BE49-F238E27FC236}">
                <a16:creationId xmlns:a16="http://schemas.microsoft.com/office/drawing/2014/main" id="{E4AD6BBA-2E90-BB7C-C825-C36294FA419E}"/>
              </a:ext>
            </a:extLst>
          </p:cNvPr>
          <p:cNvSpPr/>
          <p:nvPr/>
        </p:nvSpPr>
        <p:spPr>
          <a:xfrm>
            <a:off x="10277958" y="4219467"/>
            <a:ext cx="1605517" cy="64279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High quality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30" name="Arrow: Right 26">
            <a:extLst>
              <a:ext uri="{FF2B5EF4-FFF2-40B4-BE49-F238E27FC236}">
                <a16:creationId xmlns:a16="http://schemas.microsoft.com/office/drawing/2014/main" id="{4643322A-6702-94F2-4259-24EB5D49B29D}"/>
              </a:ext>
            </a:extLst>
          </p:cNvPr>
          <p:cNvSpPr/>
          <p:nvPr/>
        </p:nvSpPr>
        <p:spPr>
          <a:xfrm rot="8088455" flipV="1">
            <a:off x="6867741" y="2756225"/>
            <a:ext cx="1638000" cy="12960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Low-cost processing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4A6456-85D7-45A2-14E7-5B12D834AF4C}"/>
              </a:ext>
            </a:extLst>
          </p:cNvPr>
          <p:cNvSpPr txBox="1"/>
          <p:nvPr/>
        </p:nvSpPr>
        <p:spPr>
          <a:xfrm>
            <a:off x="6397248" y="5195400"/>
            <a:ext cx="548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Step 2: Applied the trained DL model to all low-cost processed seismic gathers 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28E2AC8-3888-01C8-BCE1-FAAF2C77FC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F9F4953-9A69-5071-EB66-093DFB970636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51" name="Pentagon 50">
            <a:extLst>
              <a:ext uri="{FF2B5EF4-FFF2-40B4-BE49-F238E27FC236}">
                <a16:creationId xmlns:a16="http://schemas.microsoft.com/office/drawing/2014/main" id="{F239468D-134F-E283-4CAB-63B71BBEDFCB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52" name="Pentagon 51">
            <a:extLst>
              <a:ext uri="{FF2B5EF4-FFF2-40B4-BE49-F238E27FC236}">
                <a16:creationId xmlns:a16="http://schemas.microsoft.com/office/drawing/2014/main" id="{24386891-7D82-5920-CF2F-03C24E5C08E2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53" name="Pentagon 52">
            <a:extLst>
              <a:ext uri="{FF2B5EF4-FFF2-40B4-BE49-F238E27FC236}">
                <a16:creationId xmlns:a16="http://schemas.microsoft.com/office/drawing/2014/main" id="{84885ABE-ECD9-A0C1-CE35-FE4E9EF259E4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54" name="Pentagon 53">
            <a:extLst>
              <a:ext uri="{FF2B5EF4-FFF2-40B4-BE49-F238E27FC236}">
                <a16:creationId xmlns:a16="http://schemas.microsoft.com/office/drawing/2014/main" id="{5EB6EB5E-EAEF-E44F-18C0-E34D1CC47D0C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68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2DF2-B220-9645-2744-C689090F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81D0F-B28B-6EE7-75F5-ECA91E31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808572"/>
            <a:ext cx="9093200" cy="2890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5B7CB-EBF7-7DD0-C489-7573DFCAF9EE}"/>
              </a:ext>
            </a:extLst>
          </p:cNvPr>
          <p:cNvSpPr txBox="1"/>
          <p:nvPr/>
        </p:nvSpPr>
        <p:spPr>
          <a:xfrm>
            <a:off x="838200" y="5016500"/>
            <a:ext cx="1026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accent5"/>
                </a:solidFill>
              </a:rPr>
              <a:t>S</a:t>
            </a:r>
            <a:r>
              <a:rPr lang="en-HK" sz="1800" dirty="0">
                <a:solidFill>
                  <a:schemeClr val="accent5"/>
                </a:solidFill>
                <a:effectLst/>
              </a:rPr>
              <a:t>eismic wavelet’s energy is compact in time and spreads across frequencies, </a:t>
            </a:r>
          </a:p>
          <a:p>
            <a:r>
              <a:rPr lang="en-HK" sz="1800" dirty="0">
                <a:solidFill>
                  <a:schemeClr val="accent5"/>
                </a:solidFill>
                <a:effectLst/>
              </a:rPr>
              <a:t>such that the signal often appears as sparse, concentrated in a narrow range of </a:t>
            </a:r>
            <a:r>
              <a:rPr lang="el-GR" sz="1800" dirty="0">
                <a:solidFill>
                  <a:schemeClr val="accent5"/>
                </a:solidFill>
                <a:effectLst/>
              </a:rPr>
              <a:t>τ </a:t>
            </a:r>
            <a:r>
              <a:rPr lang="en-HK" sz="1800" dirty="0">
                <a:solidFill>
                  <a:schemeClr val="accent5"/>
                </a:solidFill>
                <a:effectLst/>
              </a:rPr>
              <a:t>values and specific dip, making it easier to distinguish from noise than in the frequency domain. </a:t>
            </a:r>
            <a:endParaRPr lang="en-HK" dirty="0">
              <a:solidFill>
                <a:schemeClr val="accent5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2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B651-431A-D61E-3B04-D37FD0F5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MPFI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A8D4C-E7E4-A893-627E-B04BBD16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3900"/>
            <a:ext cx="5369735" cy="332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BE773-DE47-267A-F3C9-B64D1FAC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6" y="1690688"/>
            <a:ext cx="490401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0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7AB1-06B3-50AD-DFFE-3B44FD17B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TDRI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499EF-B3B8-CBF2-58D5-BDA4C464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1460501"/>
            <a:ext cx="5930900" cy="210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64A8B-30E3-B55D-36A0-C847F554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3338513"/>
            <a:ext cx="59563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5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77C0-711F-B83C-2C54-9BBA3A94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Weighting key traces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A2A44-E593-2876-46AA-AF85B5355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1" y="1424875"/>
            <a:ext cx="7772400" cy="5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1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F3CD-EEDD-00FF-E573-4F0C069A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training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8B2A4-827A-D6AF-AF69-DDD36665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825750"/>
            <a:ext cx="65913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51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3C35-AC16-7429-AF86-27E3015B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7E6D8-5ED7-1A00-270D-F15B1C76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2406650"/>
            <a:ext cx="7658100" cy="2044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B7C3B-31FF-E1EC-36A5-19B191EF64C6}"/>
              </a:ext>
            </a:extLst>
          </p:cNvPr>
          <p:cNvSpPr/>
          <p:nvPr/>
        </p:nvSpPr>
        <p:spPr>
          <a:xfrm>
            <a:off x="2266950" y="3604591"/>
            <a:ext cx="7486650" cy="34455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418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2F4E-217E-6194-EAB5-9AD55C8E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optimisation (GAN)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FB958-DB60-4E25-6410-144ADFCA7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09199"/>
            <a:ext cx="7772400" cy="24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86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2F4E-217E-6194-EAB5-9AD55C8E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optimisation (SCRN)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7B851-4385-7603-2EB5-BB1DE60A9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79142"/>
            <a:ext cx="7772400" cy="1522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F0BA8-0B0C-ADB5-3C84-DCD363F4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3701947"/>
            <a:ext cx="7594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29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0D03-810B-C163-4D5C-925B7CCE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85054-14CC-A1E3-AEC6-EC0D7305B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1797050"/>
            <a:ext cx="60071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400B1-EAF7-EA29-E738-A838B4945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/>
          <a:lstStyle/>
          <a:p>
            <a:r>
              <a:rPr lang="en-US" dirty="0"/>
              <a:t>To test this workflow, </a:t>
            </a:r>
            <a:br>
              <a:rPr lang="en-US" dirty="0"/>
            </a:br>
            <a:r>
              <a:rPr lang="en-US" dirty="0"/>
              <a:t>we took </a:t>
            </a:r>
            <a:r>
              <a:rPr lang="en-US" b="1" u="sng" dirty="0"/>
              <a:t>seismic interpolation</a:t>
            </a:r>
            <a:r>
              <a:rPr lang="en-US" b="1" dirty="0"/>
              <a:t> </a:t>
            </a:r>
            <a:r>
              <a:rPr lang="en-US" dirty="0"/>
              <a:t>as an example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BF9FCDE-387D-81BA-B274-934DC914937F}"/>
              </a:ext>
            </a:extLst>
          </p:cNvPr>
          <p:cNvGrpSpPr/>
          <p:nvPr/>
        </p:nvGrpSpPr>
        <p:grpSpPr>
          <a:xfrm>
            <a:off x="4381500" y="2663383"/>
            <a:ext cx="3251458" cy="2249116"/>
            <a:chOff x="4381500" y="2663383"/>
            <a:chExt cx="3251458" cy="224911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407C93-F6B9-959C-994D-B6958FB5429F}"/>
                </a:ext>
              </a:extLst>
            </p:cNvPr>
            <p:cNvCxnSpPr>
              <a:cxnSpLocks/>
            </p:cNvCxnSpPr>
            <p:nvPr/>
          </p:nvCxnSpPr>
          <p:spPr>
            <a:xfrm>
              <a:off x="4381500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C13E344-8C50-759F-6125-A8911638899B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74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115125-E7F9-6A08-AA33-7AD824B1121F}"/>
                </a:ext>
              </a:extLst>
            </p:cNvPr>
            <p:cNvCxnSpPr>
              <a:cxnSpLocks/>
            </p:cNvCxnSpPr>
            <p:nvPr/>
          </p:nvCxnSpPr>
          <p:spPr>
            <a:xfrm>
              <a:off x="5522324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C6BADA0-B813-A3E9-08D9-248529ACE536}"/>
                </a:ext>
              </a:extLst>
            </p:cNvPr>
            <p:cNvCxnSpPr>
              <a:cxnSpLocks/>
            </p:cNvCxnSpPr>
            <p:nvPr/>
          </p:nvCxnSpPr>
          <p:spPr>
            <a:xfrm>
              <a:off x="6101443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1607D24-5C46-2DFD-CDDD-E0C5A8CA5E69}"/>
                </a:ext>
              </a:extLst>
            </p:cNvPr>
            <p:cNvCxnSpPr>
              <a:cxnSpLocks/>
            </p:cNvCxnSpPr>
            <p:nvPr/>
          </p:nvCxnSpPr>
          <p:spPr>
            <a:xfrm>
              <a:off x="6684917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E87E4A3-F633-4A73-58FC-9A80527B3E21}"/>
                </a:ext>
              </a:extLst>
            </p:cNvPr>
            <p:cNvCxnSpPr>
              <a:cxnSpLocks/>
            </p:cNvCxnSpPr>
            <p:nvPr/>
          </p:nvCxnSpPr>
          <p:spPr>
            <a:xfrm>
              <a:off x="7242267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97E9B76-0759-A607-87D1-B98A4A5671FD}"/>
                </a:ext>
              </a:extLst>
            </p:cNvPr>
            <p:cNvCxnSpPr>
              <a:cxnSpLocks/>
            </p:cNvCxnSpPr>
            <p:nvPr/>
          </p:nvCxnSpPr>
          <p:spPr>
            <a:xfrm>
              <a:off x="4460145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22AE2DD-5CB9-5093-63EF-AF8BD0A93C7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619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1471F0B-377A-8FFD-F884-B132D93EAC74}"/>
                </a:ext>
              </a:extLst>
            </p:cNvPr>
            <p:cNvCxnSpPr>
              <a:cxnSpLocks/>
            </p:cNvCxnSpPr>
            <p:nvPr/>
          </p:nvCxnSpPr>
          <p:spPr>
            <a:xfrm>
              <a:off x="5600969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EBED39F-7459-E75E-BE1E-913CAD9A57B4}"/>
                </a:ext>
              </a:extLst>
            </p:cNvPr>
            <p:cNvCxnSpPr>
              <a:cxnSpLocks/>
            </p:cNvCxnSpPr>
            <p:nvPr/>
          </p:nvCxnSpPr>
          <p:spPr>
            <a:xfrm>
              <a:off x="6180088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0A93E35-0133-74A8-8F2D-B10C709D19EA}"/>
                </a:ext>
              </a:extLst>
            </p:cNvPr>
            <p:cNvCxnSpPr>
              <a:cxnSpLocks/>
            </p:cNvCxnSpPr>
            <p:nvPr/>
          </p:nvCxnSpPr>
          <p:spPr>
            <a:xfrm>
              <a:off x="6763562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8A23F3-2310-35E6-390A-BC872E829D93}"/>
                </a:ext>
              </a:extLst>
            </p:cNvPr>
            <p:cNvCxnSpPr>
              <a:cxnSpLocks/>
            </p:cNvCxnSpPr>
            <p:nvPr/>
          </p:nvCxnSpPr>
          <p:spPr>
            <a:xfrm>
              <a:off x="7320912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BD3ED12-3D1B-58D2-B303-7C83A7BC23EF}"/>
                </a:ext>
              </a:extLst>
            </p:cNvPr>
            <p:cNvCxnSpPr>
              <a:cxnSpLocks/>
            </p:cNvCxnSpPr>
            <p:nvPr/>
          </p:nvCxnSpPr>
          <p:spPr>
            <a:xfrm>
              <a:off x="4538790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57C02E9-ACB4-E1F0-9F9E-8F4493A6F45D}"/>
                </a:ext>
              </a:extLst>
            </p:cNvPr>
            <p:cNvCxnSpPr>
              <a:cxnSpLocks/>
            </p:cNvCxnSpPr>
            <p:nvPr/>
          </p:nvCxnSpPr>
          <p:spPr>
            <a:xfrm>
              <a:off x="5122264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DA33B50-B0F2-0B7C-F7E2-426C191B5482}"/>
                </a:ext>
              </a:extLst>
            </p:cNvPr>
            <p:cNvCxnSpPr>
              <a:cxnSpLocks/>
            </p:cNvCxnSpPr>
            <p:nvPr/>
          </p:nvCxnSpPr>
          <p:spPr>
            <a:xfrm>
              <a:off x="5679614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CDA6EC8-3F78-400C-707B-E02041767A34}"/>
                </a:ext>
              </a:extLst>
            </p:cNvPr>
            <p:cNvCxnSpPr>
              <a:cxnSpLocks/>
            </p:cNvCxnSpPr>
            <p:nvPr/>
          </p:nvCxnSpPr>
          <p:spPr>
            <a:xfrm>
              <a:off x="6258733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A169D14-5556-B563-5DF9-5C241D4506A4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07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F522133-EE4C-F0E3-EA82-4061ABCB01FE}"/>
                </a:ext>
              </a:extLst>
            </p:cNvPr>
            <p:cNvCxnSpPr>
              <a:cxnSpLocks/>
            </p:cNvCxnSpPr>
            <p:nvPr/>
          </p:nvCxnSpPr>
          <p:spPr>
            <a:xfrm>
              <a:off x="7399557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3DD51EB-1E91-206B-DDC7-43DE8F6813B1}"/>
                </a:ext>
              </a:extLst>
            </p:cNvPr>
            <p:cNvCxnSpPr>
              <a:cxnSpLocks/>
            </p:cNvCxnSpPr>
            <p:nvPr/>
          </p:nvCxnSpPr>
          <p:spPr>
            <a:xfrm>
              <a:off x="4617435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D5400BD-5D3A-FD9E-92F6-A3EFAC12CCE8}"/>
                </a:ext>
              </a:extLst>
            </p:cNvPr>
            <p:cNvCxnSpPr>
              <a:cxnSpLocks/>
            </p:cNvCxnSpPr>
            <p:nvPr/>
          </p:nvCxnSpPr>
          <p:spPr>
            <a:xfrm>
              <a:off x="5200909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68FDAB9-8C71-68D5-992E-F664F13FCD3F}"/>
                </a:ext>
              </a:extLst>
            </p:cNvPr>
            <p:cNvCxnSpPr>
              <a:cxnSpLocks/>
            </p:cNvCxnSpPr>
            <p:nvPr/>
          </p:nvCxnSpPr>
          <p:spPr>
            <a:xfrm>
              <a:off x="5758259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727F13F-5B72-A6EA-1084-4D5A4ED83E9A}"/>
                </a:ext>
              </a:extLst>
            </p:cNvPr>
            <p:cNvCxnSpPr>
              <a:cxnSpLocks/>
            </p:cNvCxnSpPr>
            <p:nvPr/>
          </p:nvCxnSpPr>
          <p:spPr>
            <a:xfrm>
              <a:off x="6337378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A44732D3-7171-A09F-2B31-F0C33F4D0C3D}"/>
                </a:ext>
              </a:extLst>
            </p:cNvPr>
            <p:cNvCxnSpPr>
              <a:cxnSpLocks/>
            </p:cNvCxnSpPr>
            <p:nvPr/>
          </p:nvCxnSpPr>
          <p:spPr>
            <a:xfrm>
              <a:off x="6920852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49C2ED6-3DA0-0B0E-C555-8206C24811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8202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DE98A48-A42B-BFE8-9B0F-5E76A3983A76}"/>
                </a:ext>
              </a:extLst>
            </p:cNvPr>
            <p:cNvCxnSpPr>
              <a:cxnSpLocks/>
            </p:cNvCxnSpPr>
            <p:nvPr/>
          </p:nvCxnSpPr>
          <p:spPr>
            <a:xfrm>
              <a:off x="4696080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A9BCC3C-975D-A551-77C8-71B36DCCBA67}"/>
                </a:ext>
              </a:extLst>
            </p:cNvPr>
            <p:cNvCxnSpPr>
              <a:cxnSpLocks/>
            </p:cNvCxnSpPr>
            <p:nvPr/>
          </p:nvCxnSpPr>
          <p:spPr>
            <a:xfrm>
              <a:off x="5279554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89AC88D-8F0D-BA39-6CC5-9C37B1F05753}"/>
                </a:ext>
              </a:extLst>
            </p:cNvPr>
            <p:cNvCxnSpPr>
              <a:cxnSpLocks/>
            </p:cNvCxnSpPr>
            <p:nvPr/>
          </p:nvCxnSpPr>
          <p:spPr>
            <a:xfrm>
              <a:off x="5836904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E4B98F5-BF16-B5C4-86C5-683399E8C688}"/>
                </a:ext>
              </a:extLst>
            </p:cNvPr>
            <p:cNvCxnSpPr>
              <a:cxnSpLocks/>
            </p:cNvCxnSpPr>
            <p:nvPr/>
          </p:nvCxnSpPr>
          <p:spPr>
            <a:xfrm>
              <a:off x="6416023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2274DDF-F8B8-2B4C-9FF8-52F5ECAE467F}"/>
                </a:ext>
              </a:extLst>
            </p:cNvPr>
            <p:cNvCxnSpPr>
              <a:cxnSpLocks/>
            </p:cNvCxnSpPr>
            <p:nvPr/>
          </p:nvCxnSpPr>
          <p:spPr>
            <a:xfrm>
              <a:off x="6999497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CABC579-11D8-223A-CCD0-65A94A90BCC5}"/>
                </a:ext>
              </a:extLst>
            </p:cNvPr>
            <p:cNvCxnSpPr>
              <a:cxnSpLocks/>
            </p:cNvCxnSpPr>
            <p:nvPr/>
          </p:nvCxnSpPr>
          <p:spPr>
            <a:xfrm>
              <a:off x="7556847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BC12FF35-1C51-26D0-36C1-81C707D05BBD}"/>
                </a:ext>
              </a:extLst>
            </p:cNvPr>
            <p:cNvCxnSpPr>
              <a:cxnSpLocks/>
            </p:cNvCxnSpPr>
            <p:nvPr/>
          </p:nvCxnSpPr>
          <p:spPr>
            <a:xfrm>
              <a:off x="4772191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01A0006-990E-0F83-1A71-2FAB3E41AB37}"/>
                </a:ext>
              </a:extLst>
            </p:cNvPr>
            <p:cNvCxnSpPr>
              <a:cxnSpLocks/>
            </p:cNvCxnSpPr>
            <p:nvPr/>
          </p:nvCxnSpPr>
          <p:spPr>
            <a:xfrm>
              <a:off x="5355665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49030BA-D4FB-A457-5588-B36700EEB0C5}"/>
                </a:ext>
              </a:extLst>
            </p:cNvPr>
            <p:cNvCxnSpPr>
              <a:cxnSpLocks/>
            </p:cNvCxnSpPr>
            <p:nvPr/>
          </p:nvCxnSpPr>
          <p:spPr>
            <a:xfrm>
              <a:off x="5913015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3E21E38-8E83-F0EC-D97C-E323A0B1DF95}"/>
                </a:ext>
              </a:extLst>
            </p:cNvPr>
            <p:cNvCxnSpPr>
              <a:cxnSpLocks/>
            </p:cNvCxnSpPr>
            <p:nvPr/>
          </p:nvCxnSpPr>
          <p:spPr>
            <a:xfrm>
              <a:off x="6492134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74A1856-0EBC-FC15-CD26-D548300A240C}"/>
                </a:ext>
              </a:extLst>
            </p:cNvPr>
            <p:cNvCxnSpPr>
              <a:cxnSpLocks/>
            </p:cNvCxnSpPr>
            <p:nvPr/>
          </p:nvCxnSpPr>
          <p:spPr>
            <a:xfrm>
              <a:off x="7075608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86D76A70-F476-2241-A277-5C7BB565EDC9}"/>
                </a:ext>
              </a:extLst>
            </p:cNvPr>
            <p:cNvCxnSpPr>
              <a:cxnSpLocks/>
            </p:cNvCxnSpPr>
            <p:nvPr/>
          </p:nvCxnSpPr>
          <p:spPr>
            <a:xfrm>
              <a:off x="7632958" y="2663383"/>
              <a:ext cx="0" cy="2249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B31F590-0E4C-0AF5-B8E5-1844901A948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98110" y="2663383"/>
            <a:ext cx="3413054" cy="2249116"/>
            <a:chOff x="4296014" y="2663383"/>
            <a:chExt cx="3413054" cy="22491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5BE1E72-72C3-E7DF-9EEF-609C3E33C79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4871747" y="2663383"/>
              <a:ext cx="0" cy="224911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D6E963-AA04-E7FE-B49F-790B14CB03B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431775" y="2663383"/>
              <a:ext cx="0" cy="224911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140B1C5-E8DD-9200-F443-6864FF9B215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007316" y="2663383"/>
              <a:ext cx="0" cy="224911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09374A-5957-6FF8-CDFF-B73C478519F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588995" y="2663383"/>
              <a:ext cx="0" cy="224911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A3F392-26D3-2E03-581C-AADAEACFA13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162228" y="2663383"/>
              <a:ext cx="0" cy="224911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F265FC9-2457-16C5-3557-6A771CF8D65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09068" y="2663383"/>
              <a:ext cx="0" cy="224911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B2B4BB4-EDE6-291E-8C76-7C360828FC3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4296014" y="2663383"/>
              <a:ext cx="0" cy="2249116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4" name="Picture 243">
            <a:extLst>
              <a:ext uri="{FF2B5EF4-FFF2-40B4-BE49-F238E27FC236}">
                <a16:creationId xmlns:a16="http://schemas.microsoft.com/office/drawing/2014/main" id="{60088555-7273-C4AA-033A-DC37180B9C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245" name="Rectangle 244">
            <a:extLst>
              <a:ext uri="{FF2B5EF4-FFF2-40B4-BE49-F238E27FC236}">
                <a16:creationId xmlns:a16="http://schemas.microsoft.com/office/drawing/2014/main" id="{85FAE682-FDC2-1F6D-B2D1-639B55C7E983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246" name="Pentagon 245">
            <a:extLst>
              <a:ext uri="{FF2B5EF4-FFF2-40B4-BE49-F238E27FC236}">
                <a16:creationId xmlns:a16="http://schemas.microsoft.com/office/drawing/2014/main" id="{8A9B8EE4-3E3E-ABCF-9548-2A7D79B43E4B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247" name="Pentagon 246">
            <a:extLst>
              <a:ext uri="{FF2B5EF4-FFF2-40B4-BE49-F238E27FC236}">
                <a16:creationId xmlns:a16="http://schemas.microsoft.com/office/drawing/2014/main" id="{CCB43F21-A478-4B9F-D167-1478E68F0EBD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248" name="Pentagon 247">
            <a:extLst>
              <a:ext uri="{FF2B5EF4-FFF2-40B4-BE49-F238E27FC236}">
                <a16:creationId xmlns:a16="http://schemas.microsoft.com/office/drawing/2014/main" id="{7A027E7C-995E-E754-A3D7-BF55EB6F65A3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249" name="Pentagon 248">
            <a:extLst>
              <a:ext uri="{FF2B5EF4-FFF2-40B4-BE49-F238E27FC236}">
                <a16:creationId xmlns:a16="http://schemas.microsoft.com/office/drawing/2014/main" id="{F5ADBB1F-C3EB-C5CA-087C-E4409217DA53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595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BFBDBE-99CA-B230-505A-CD79C3641E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39719">
            <a:off x="-1113528" y="-1340230"/>
            <a:ext cx="7550694" cy="914350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SLB Sans Book" panose="02000503040000020004" pitchFamily="2" charset="0"/>
              <a:buChar char="→"/>
            </a:pP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959DE-393D-AAD7-9F39-016166557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59" y="457201"/>
            <a:ext cx="4284922" cy="2105246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MPFI</a:t>
            </a:r>
            <a:br>
              <a:rPr lang="en-GB" sz="3600" b="1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Matching Pursuit Fourier Interpolation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A6D309-2A5D-8F07-F6D5-30E89A5930C8}"/>
              </a:ext>
            </a:extLst>
          </p:cNvPr>
          <p:cNvSpPr txBox="1">
            <a:spLocks/>
          </p:cNvSpPr>
          <p:nvPr/>
        </p:nvSpPr>
        <p:spPr>
          <a:xfrm>
            <a:off x="7666074" y="457200"/>
            <a:ext cx="3802915" cy="210524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b="1" dirty="0">
                <a:solidFill>
                  <a:schemeClr val="accent5"/>
                </a:solidFill>
              </a:rPr>
              <a:t>TDRI</a:t>
            </a:r>
            <a:br>
              <a:rPr lang="en-GB" b="1" dirty="0">
                <a:solidFill>
                  <a:schemeClr val="accent5"/>
                </a:solidFill>
              </a:rPr>
            </a:br>
            <a:br>
              <a:rPr lang="en-GB" dirty="0">
                <a:solidFill>
                  <a:schemeClr val="accent5"/>
                </a:solidFill>
              </a:rPr>
            </a:br>
            <a:r>
              <a:rPr lang="en-GB" dirty="0">
                <a:solidFill>
                  <a:schemeClr val="accent5"/>
                </a:solidFill>
              </a:rPr>
              <a:t>Time Domain Radon Interpolation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3BD49D-D049-87E8-AEFE-B627FDCB07EC}"/>
              </a:ext>
            </a:extLst>
          </p:cNvPr>
          <p:cNvSpPr/>
          <p:nvPr/>
        </p:nvSpPr>
        <p:spPr>
          <a:xfrm>
            <a:off x="542259" y="2806995"/>
            <a:ext cx="2987750" cy="1244009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Interpolate traces by matching data iteratively in the </a:t>
            </a:r>
            <a:r>
              <a:rPr lang="en-GB" b="1" dirty="0">
                <a:solidFill>
                  <a:srgbClr val="FFC000"/>
                </a:solidFill>
              </a:rPr>
              <a:t>Fourier domain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D75664-FA50-0DB3-449F-70FE821719A4}"/>
              </a:ext>
            </a:extLst>
          </p:cNvPr>
          <p:cNvSpPr/>
          <p:nvPr/>
        </p:nvSpPr>
        <p:spPr>
          <a:xfrm>
            <a:off x="8481239" y="2806994"/>
            <a:ext cx="2987750" cy="124400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Interpolate traces by matching data iteratively in the </a:t>
            </a:r>
            <a:r>
              <a:rPr lang="en-GB" b="1" dirty="0">
                <a:solidFill>
                  <a:srgbClr val="FFC000"/>
                </a:solidFill>
              </a:rPr>
              <a:t>Radon domain (intercept time and dip)</a:t>
            </a:r>
            <a:endParaRPr lang="en-GB" dirty="0">
              <a:solidFill>
                <a:srgbClr val="FFC000"/>
              </a:solidFill>
            </a:endParaRPr>
          </a:p>
        </p:txBody>
      </p:sp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E68CF70D-17B6-DB52-EF2A-E43FF63B8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259" y="4295552"/>
            <a:ext cx="478462" cy="478462"/>
          </a:xfrm>
          <a:prstGeom prst="rect">
            <a:avLst/>
          </a:prstGeom>
        </p:spPr>
      </p:pic>
      <p:pic>
        <p:nvPicPr>
          <p:cNvPr id="15" name="Graphic 14" descr="Thumbs up sign with solid fill">
            <a:extLst>
              <a:ext uri="{FF2B5EF4-FFF2-40B4-BE49-F238E27FC236}">
                <a16:creationId xmlns:a16="http://schemas.microsoft.com/office/drawing/2014/main" id="{F4191925-53B8-14F7-E691-343C4C990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61089" y="4917828"/>
            <a:ext cx="478462" cy="4784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D8374-FD9D-6442-F4C5-8A2AB544B6F0}"/>
              </a:ext>
            </a:extLst>
          </p:cNvPr>
          <p:cNvSpPr txBox="1"/>
          <p:nvPr/>
        </p:nvSpPr>
        <p:spPr>
          <a:xfrm>
            <a:off x="1161089" y="4396283"/>
            <a:ext cx="3605411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b="0" kern="1200" dirty="0">
                <a:solidFill>
                  <a:schemeClr val="bg1"/>
                </a:solidFill>
                <a:latin typeface="SLB Sans Book" panose="02000503040000020004" pitchFamily="2" charset="0"/>
                <a:ea typeface="+mn-ea"/>
                <a:cs typeface="+mn-cs"/>
              </a:rPr>
              <a:t>Standard industry solution,  affordable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71D84-5B40-8F61-7717-EB565FB3D70A}"/>
              </a:ext>
            </a:extLst>
          </p:cNvPr>
          <p:cNvSpPr txBox="1"/>
          <p:nvPr/>
        </p:nvSpPr>
        <p:spPr>
          <a:xfrm>
            <a:off x="1802587" y="5018561"/>
            <a:ext cx="366125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b="0" kern="1200" dirty="0">
                <a:solidFill>
                  <a:schemeClr val="bg1"/>
                </a:solidFill>
                <a:latin typeface="SLB Sans Book" panose="02000503040000020004" pitchFamily="2" charset="0"/>
                <a:ea typeface="+mn-ea"/>
                <a:cs typeface="+mn-cs"/>
              </a:rPr>
              <a:t>Limited robustness to spatial aliasing</a:t>
            </a:r>
          </a:p>
        </p:txBody>
      </p:sp>
      <p:pic>
        <p:nvPicPr>
          <p:cNvPr id="18" name="Graphic 17" descr="Thumbs up sign with solid fill">
            <a:extLst>
              <a:ext uri="{FF2B5EF4-FFF2-40B4-BE49-F238E27FC236}">
                <a16:creationId xmlns:a16="http://schemas.microsoft.com/office/drawing/2014/main" id="{29B5EAD7-326B-C700-58B7-7A789402D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9153" y="4434051"/>
            <a:ext cx="478462" cy="478462"/>
          </a:xfrm>
          <a:prstGeom prst="rect">
            <a:avLst/>
          </a:prstGeom>
        </p:spPr>
      </p:pic>
      <p:pic>
        <p:nvPicPr>
          <p:cNvPr id="19" name="Graphic 18" descr="Thumbs up sign with solid fill">
            <a:extLst>
              <a:ext uri="{FF2B5EF4-FFF2-40B4-BE49-F238E27FC236}">
                <a16:creationId xmlns:a16="http://schemas.microsoft.com/office/drawing/2014/main" id="{B4B02475-3312-6E62-3A43-504DD80A1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7312092" y="5168238"/>
            <a:ext cx="478462" cy="4784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1FDE32-E4C3-9464-EFBC-FB4561912114}"/>
              </a:ext>
            </a:extLst>
          </p:cNvPr>
          <p:cNvSpPr txBox="1"/>
          <p:nvPr/>
        </p:nvSpPr>
        <p:spPr>
          <a:xfrm>
            <a:off x="7317983" y="4396283"/>
            <a:ext cx="3917098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b="0" kern="1200" dirty="0">
                <a:solidFill>
                  <a:schemeClr val="accent5"/>
                </a:solidFill>
                <a:latin typeface="SLB Sans Book" panose="02000503040000020004" pitchFamily="2" charset="0"/>
                <a:ea typeface="+mn-ea"/>
                <a:cs typeface="+mn-cs"/>
              </a:rPr>
              <a:t>More robust to aliasing, works on steeply </a:t>
            </a:r>
          </a:p>
          <a:p>
            <a:pPr algn="l"/>
            <a:r>
              <a:rPr lang="en-GB" dirty="0">
                <a:solidFill>
                  <a:schemeClr val="accent5"/>
                </a:solidFill>
                <a:latin typeface="SLB Sans Book" panose="02000503040000020004" pitchFamily="2" charset="0"/>
              </a:rPr>
              <a:t>d</a:t>
            </a:r>
            <a:r>
              <a:rPr lang="en-GB" b="0" kern="1200" dirty="0">
                <a:solidFill>
                  <a:schemeClr val="accent5"/>
                </a:solidFill>
                <a:latin typeface="SLB Sans Book" panose="02000503040000020004" pitchFamily="2" charset="0"/>
                <a:ea typeface="+mn-ea"/>
                <a:cs typeface="+mn-cs"/>
              </a:rPr>
              <a:t>ipping events, overall better quality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03FB2-6BA7-37C8-AE2F-953190DEB611}"/>
              </a:ext>
            </a:extLst>
          </p:cNvPr>
          <p:cNvSpPr txBox="1"/>
          <p:nvPr/>
        </p:nvSpPr>
        <p:spPr>
          <a:xfrm>
            <a:off x="7948849" y="5268969"/>
            <a:ext cx="2661049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b="0" kern="1200" dirty="0">
                <a:solidFill>
                  <a:schemeClr val="accent5"/>
                </a:solidFill>
                <a:latin typeface="SLB Sans Book" panose="02000503040000020004" pitchFamily="2" charset="0"/>
                <a:ea typeface="+mn-ea"/>
                <a:cs typeface="+mn-cs"/>
              </a:rPr>
              <a:t>Significantly more expensive</a:t>
            </a:r>
          </a:p>
        </p:txBody>
      </p:sp>
    </p:spTree>
    <p:extLst>
      <p:ext uri="{BB962C8B-B14F-4D97-AF65-F5344CB8AC3E}">
        <p14:creationId xmlns:p14="http://schemas.microsoft.com/office/powerpoint/2010/main" val="234885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 animBg="1"/>
      <p:bldP spid="9" grpId="0" animBg="1"/>
      <p:bldP spid="16" grpId="0"/>
      <p:bldP spid="17" grpId="0"/>
      <p:bldP spid="20" grpId="0"/>
      <p:bldP spid="21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879C-31A7-B97F-47C1-252EA6E3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Gulf of Mexico dataset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FF67DF-0D0E-3CA7-6288-D42F0C6EA215}"/>
              </a:ext>
            </a:extLst>
          </p:cNvPr>
          <p:cNvGrpSpPr/>
          <p:nvPr/>
        </p:nvGrpSpPr>
        <p:grpSpPr>
          <a:xfrm>
            <a:off x="1217942" y="1690688"/>
            <a:ext cx="9756116" cy="3622225"/>
            <a:chOff x="1217942" y="1690688"/>
            <a:chExt cx="9756116" cy="3622225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473D0EC7-5A34-CF8C-5F6A-C2499AA82AF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85" b="50026"/>
            <a:stretch/>
          </p:blipFill>
          <p:spPr bwMode="auto">
            <a:xfrm>
              <a:off x="1217942" y="1690688"/>
              <a:ext cx="9756116" cy="362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0EB94E1-ED09-4B7F-614C-A7C27D163098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4308660" y="1850805"/>
                <a:ext cx="21960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0EB94E1-ED09-4B7F-614C-A7C27D16309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4340" y="1846485"/>
                  <a:ext cx="2282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E3018E-E493-F760-F1D6-2C627BB36D52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3832380" y="1798245"/>
                <a:ext cx="870120" cy="43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E3018E-E493-F760-F1D6-2C627BB36D5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69740" y="1735605"/>
                  <a:ext cx="995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1E8CDFD-C5F5-7EE9-3A39-76B3CC31E57E}"/>
                    </a:ext>
                  </a:extLst>
                </p14:cNvPr>
                <p14:cNvContentPartPr>
                  <a14:cpLocks xmlns:a14="http://schemas.microsoft.com/office/drawing/2010/main"/>
                </p14:cNvContentPartPr>
                <p14:nvPr/>
              </p14:nvContentPartPr>
              <p14:xfrm>
                <a:off x="4443660" y="1831365"/>
                <a:ext cx="288000" cy="37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1E8CDFD-C5F5-7EE9-3A39-76B3CC31E57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80660" y="1768365"/>
                  <a:ext cx="413640" cy="163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DD434F-F2B0-3C4E-D2CD-E9F22184F991}"/>
                </a:ext>
              </a:extLst>
            </p:cNvPr>
            <p:cNvGrpSpPr>
              <a:grpSpLocks/>
            </p:cNvGrpSpPr>
            <p:nvPr/>
          </p:nvGrpSpPr>
          <p:grpSpPr>
            <a:xfrm>
              <a:off x="8637874" y="1770525"/>
              <a:ext cx="1006200" cy="84240"/>
              <a:chOff x="8637874" y="1770525"/>
              <a:chExt cx="1006200" cy="8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708EE9DB-0263-72C1-5816-A1C9D8CA2DC8}"/>
                      </a:ext>
                    </a:extLst>
                  </p14:cNvPr>
                  <p14:cNvContentPartPr>
                    <a14:cpLocks xmlns:a14="http://schemas.microsoft.com/office/drawing/2010/main"/>
                  </p14:cNvContentPartPr>
                  <p14:nvPr/>
                </p14:nvContentPartPr>
                <p14:xfrm>
                  <a:off x="8637874" y="1770525"/>
                  <a:ext cx="981000" cy="5796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708EE9DB-0263-72C1-5816-A1C9D8CA2DC8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575234" y="1707525"/>
                    <a:ext cx="110664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1DF8CC23-EC69-6050-AFA0-F4967FA05EB9}"/>
                      </a:ext>
                    </a:extLst>
                  </p14:cNvPr>
                  <p14:cNvContentPartPr>
                    <a14:cpLocks xmlns:a14="http://schemas.microsoft.com/office/drawing/2010/main"/>
                  </p14:cNvContentPartPr>
                  <p14:nvPr/>
                </p14:nvContentPartPr>
                <p14:xfrm>
                  <a:off x="8655514" y="1843605"/>
                  <a:ext cx="360" cy="36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1DF8CC23-EC69-6050-AFA0-F4967FA05EB9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592514" y="17809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6329BB21-0FC9-2997-4E1A-27C836A373AA}"/>
                      </a:ext>
                    </a:extLst>
                  </p14:cNvPr>
                  <p14:cNvContentPartPr>
                    <a14:cpLocks xmlns:a14="http://schemas.microsoft.com/office/drawing/2010/main"/>
                  </p14:cNvContentPartPr>
                  <p14:nvPr/>
                </p14:nvContentPartPr>
                <p14:xfrm>
                  <a:off x="8655514" y="1806525"/>
                  <a:ext cx="988560" cy="3744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6329BB21-0FC9-2997-4E1A-27C836A373AA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592514" y="1743525"/>
                    <a:ext cx="111420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DED2D59B-A468-154B-DC14-626AB1F070DB}"/>
                      </a:ext>
                    </a:extLst>
                  </p14:cNvPr>
                  <p14:cNvContentPartPr>
                    <a14:cpLocks xmlns:a14="http://schemas.microsoft.com/office/drawing/2010/main"/>
                  </p14:cNvContentPartPr>
                  <p14:nvPr/>
                </p14:nvContentPartPr>
                <p14:xfrm>
                  <a:off x="9610954" y="1854045"/>
                  <a:ext cx="360" cy="36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DED2D59B-A468-154B-DC14-626AB1F070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547954" y="17914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A554DBE-068A-98A7-9088-B6293F2424FA}"/>
                      </a:ext>
                    </a:extLst>
                  </p14:cNvPr>
                  <p14:cNvContentPartPr>
                    <a14:cpLocks xmlns:a14="http://schemas.microsoft.com/office/drawing/2010/main"/>
                  </p14:cNvContentPartPr>
                  <p14:nvPr/>
                </p14:nvContentPartPr>
                <p14:xfrm>
                  <a:off x="8891314" y="1850805"/>
                  <a:ext cx="360" cy="36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A554DBE-068A-98A7-9088-B6293F2424FA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28314" y="17878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C1A2E1C8-67A4-9CBE-8608-596974DBCAAE}"/>
                      </a:ext>
                    </a:extLst>
                  </p14:cNvPr>
                  <p14:cNvContentPartPr>
                    <a14:cpLocks xmlns:a14="http://schemas.microsoft.com/office/drawing/2010/main"/>
                  </p14:cNvContentPartPr>
                  <p14:nvPr/>
                </p14:nvContentPartPr>
                <p14:xfrm>
                  <a:off x="8650834" y="1854405"/>
                  <a:ext cx="360" cy="3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C1A2E1C8-67A4-9CBE-8608-596974DBCAAE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588194" y="17914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" name="Picture 8">
            <a:extLst>
              <a:ext uri="{FF2B5EF4-FFF2-40B4-BE49-F238E27FC236}">
                <a16:creationId xmlns:a16="http://schemas.microsoft.com/office/drawing/2014/main" id="{2F8FDD1A-DE91-1BF6-8FC7-7637A03CC6B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8" r="336" b="50026"/>
          <a:stretch/>
        </p:blipFill>
        <p:spPr bwMode="auto">
          <a:xfrm>
            <a:off x="1217942" y="1690688"/>
            <a:ext cx="4924080" cy="362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48C3ED-E6E5-CD2B-1556-56DB682F231D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B5109C3-592F-5892-4877-B10A8FAEECC3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EC1B6AEF-E38A-B98C-86B8-501909D399B4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37" name="Pentagon 36">
            <a:extLst>
              <a:ext uri="{FF2B5EF4-FFF2-40B4-BE49-F238E27FC236}">
                <a16:creationId xmlns:a16="http://schemas.microsoft.com/office/drawing/2014/main" id="{0AA5E865-0EDD-C79D-71B9-2CB27DE716B5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BA2FB8AA-BE6E-D4E0-18C5-1B62E10DDDBA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258D1927-5D8F-8FFD-6E8F-CF6586FF284B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8983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2DDE-8B33-ADDC-CF67-89E315CF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Seismic interpolation dilemma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96454-F8B8-EBA1-EFB6-21E02A96E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1350" y="3187699"/>
            <a:ext cx="749300" cy="4826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</a:t>
            </a:r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CF2FBA8D-79B4-77DC-AD04-8B1B5AE8634C}"/>
              </a:ext>
            </a:extLst>
          </p:cNvPr>
          <p:cNvSpPr/>
          <p:nvPr/>
        </p:nvSpPr>
        <p:spPr>
          <a:xfrm>
            <a:off x="2330654" y="1944062"/>
            <a:ext cx="2090994" cy="99026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All raw 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06BC65-CFA4-8EE9-253C-67E7B47585F6}"/>
              </a:ext>
            </a:extLst>
          </p:cNvPr>
          <p:cNvSpPr/>
          <p:nvPr/>
        </p:nvSpPr>
        <p:spPr>
          <a:xfrm>
            <a:off x="7770349" y="1944062"/>
            <a:ext cx="2090995" cy="9902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Standard quality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9A6DD4C-C9C6-0113-58E1-CB5F6B1826F2}"/>
              </a:ext>
            </a:extLst>
          </p:cNvPr>
          <p:cNvSpPr/>
          <p:nvPr/>
        </p:nvSpPr>
        <p:spPr>
          <a:xfrm>
            <a:off x="5050502" y="1944062"/>
            <a:ext cx="2090994" cy="99026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3D MPFI</a:t>
            </a:r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4F98B948-EE6F-E567-6406-3DBB56E263F9}"/>
              </a:ext>
            </a:extLst>
          </p:cNvPr>
          <p:cNvSpPr/>
          <p:nvPr/>
        </p:nvSpPr>
        <p:spPr>
          <a:xfrm>
            <a:off x="2330654" y="3923675"/>
            <a:ext cx="2090994" cy="99026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All raw 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A032A5D8-1D14-9C6E-2E47-F735EFE69B2A}"/>
              </a:ext>
            </a:extLst>
          </p:cNvPr>
          <p:cNvSpPr/>
          <p:nvPr/>
        </p:nvSpPr>
        <p:spPr>
          <a:xfrm>
            <a:off x="7770349" y="3923675"/>
            <a:ext cx="2090995" cy="99026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High quality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D02FFF-07C1-923A-CB1A-02ECD73597B5}"/>
              </a:ext>
            </a:extLst>
          </p:cNvPr>
          <p:cNvSpPr/>
          <p:nvPr/>
        </p:nvSpPr>
        <p:spPr>
          <a:xfrm>
            <a:off x="5050502" y="3923675"/>
            <a:ext cx="2090994" cy="99026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3D TDRI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B7F61-5981-6958-D38C-2700D1DB0204}"/>
              </a:ext>
            </a:extLst>
          </p:cNvPr>
          <p:cNvSpPr txBox="1"/>
          <p:nvPr/>
        </p:nvSpPr>
        <p:spPr>
          <a:xfrm>
            <a:off x="5050501" y="1648098"/>
            <a:ext cx="1815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3"/>
                </a:solidFill>
              </a:rPr>
              <a:t>CPU time: 13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8A152-7EFE-5843-159A-5C63DB9832C4}"/>
              </a:ext>
            </a:extLst>
          </p:cNvPr>
          <p:cNvSpPr txBox="1"/>
          <p:nvPr/>
        </p:nvSpPr>
        <p:spPr>
          <a:xfrm>
            <a:off x="4923544" y="4998035"/>
            <a:ext cx="234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5"/>
                </a:solidFill>
              </a:rPr>
              <a:t>CPU time: 127,294 hours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C1438-6129-B3E7-6761-297AF58C325E}"/>
                  </a:ext>
                </a:extLst>
              </p:cNvPr>
              <p:cNvSpPr txBox="1"/>
              <p:nvPr/>
            </p:nvSpPr>
            <p:spPr>
              <a:xfrm>
                <a:off x="5721350" y="5530208"/>
                <a:ext cx="61716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5"/>
                    </a:solidFill>
                  </a:rPr>
                  <a:t>On a 3700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5"/>
                            </a:solidFill>
                          </a:rPr>
                          <m:t>km</m:t>
                        </m:r>
                      </m:e>
                      <m:sup>
                        <m:r>
                          <a:rPr lang="en-GB" sz="240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accent5"/>
                    </a:solidFill>
                  </a:rPr>
                  <a:t> dataset, TDRI was nearly 10000 times more computationally expensive!!!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C1438-6129-B3E7-6761-297AF58C3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350" y="5530208"/>
                <a:ext cx="6171622" cy="830997"/>
              </a:xfrm>
              <a:prstGeom prst="rect">
                <a:avLst/>
              </a:prstGeom>
              <a:blipFill>
                <a:blip r:embed="rId3"/>
                <a:stretch>
                  <a:fillRect l="-205" t="-4478" r="-1232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D1FE876C-6036-4687-B4BE-6552A2EE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290F9D8-010F-B18D-0C5E-EC4706DD0C09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D255E1AF-E6A1-D82C-4932-7D80FC07A56D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5E0CFABA-AC55-980A-F6D0-60BBE4710D59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30" name="Pentagon 29">
            <a:extLst>
              <a:ext uri="{FF2B5EF4-FFF2-40B4-BE49-F238E27FC236}">
                <a16:creationId xmlns:a16="http://schemas.microsoft.com/office/drawing/2014/main" id="{BAD55355-984B-4DDF-F6AB-06A6A183984A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1857B1C6-767F-4139-25E6-093906BF8499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194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3" grpId="0" animBg="1"/>
      <p:bldP spid="14" grpId="0" animBg="1"/>
      <p:bldP spid="15" grpId="0" animBg="1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4D4C324-9ED7-4A26-80EC-01838316D9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25" y="5337175"/>
            <a:ext cx="5257800" cy="1155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BE3D3-AC2F-CA9D-B79A-472CA0AA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MPFI-to-TDRI seismic image translation </a:t>
            </a:r>
            <a:br>
              <a:rPr lang="en-US" sz="4000" dirty="0"/>
            </a:br>
            <a:r>
              <a:rPr lang="en-US" sz="4000" dirty="0"/>
              <a:t>2-step workflow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2BFD1-EC29-345F-2F0F-10B36BD66423}"/>
              </a:ext>
            </a:extLst>
          </p:cNvPr>
          <p:cNvSpPr txBox="1"/>
          <p:nvPr/>
        </p:nvSpPr>
        <p:spPr>
          <a:xfrm>
            <a:off x="280665" y="5391344"/>
            <a:ext cx="548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Step 1: Train a deep learning (DL) model with </a:t>
            </a:r>
            <a:r>
              <a:rPr lang="en-GB" sz="1600" b="1" dirty="0">
                <a:solidFill>
                  <a:schemeClr val="accent5"/>
                </a:solidFill>
              </a:rPr>
              <a:t>ONE</a:t>
            </a:r>
            <a:r>
              <a:rPr lang="en-GB" sz="1600" dirty="0"/>
              <a:t> </a:t>
            </a:r>
            <a:r>
              <a:rPr lang="en-GB" sz="1600" dirty="0">
                <a:solidFill>
                  <a:schemeClr val="accent5"/>
                </a:solidFill>
              </a:rPr>
              <a:t>small subset of data</a:t>
            </a:r>
            <a:r>
              <a:rPr lang="en-GB" sz="1600" dirty="0"/>
              <a:t> </a:t>
            </a:r>
            <a:r>
              <a:rPr lang="en-GB" sz="1600" dirty="0">
                <a:solidFill>
                  <a:schemeClr val="accent5"/>
                </a:solidFill>
              </a:rPr>
              <a:t>from both MPFI and TDRI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4A6456-85D7-45A2-14E7-5B12D834AF4C}"/>
              </a:ext>
            </a:extLst>
          </p:cNvPr>
          <p:cNvSpPr txBox="1"/>
          <p:nvPr/>
        </p:nvSpPr>
        <p:spPr>
          <a:xfrm>
            <a:off x="6381750" y="5391343"/>
            <a:ext cx="5486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Step 2: Applied the trained DL model to the </a:t>
            </a:r>
            <a:r>
              <a:rPr lang="en-GB" sz="1600" b="1" dirty="0">
                <a:solidFill>
                  <a:schemeClr val="accent5"/>
                </a:solidFill>
              </a:rPr>
              <a:t>whole</a:t>
            </a:r>
            <a:r>
              <a:rPr lang="en-GB" sz="1600" dirty="0">
                <a:solidFill>
                  <a:schemeClr val="accent5"/>
                </a:solidFill>
              </a:rPr>
              <a:t> dataset after MPFI </a:t>
            </a:r>
            <a:r>
              <a:rPr lang="en-GB" sz="1600" dirty="0"/>
              <a:t>to obtain pseudo TDRI results</a:t>
            </a:r>
          </a:p>
        </p:txBody>
      </p:sp>
      <p:sp>
        <p:nvSpPr>
          <p:cNvPr id="3" name="Rectangle: Rounded Corners 30">
            <a:extLst>
              <a:ext uri="{FF2B5EF4-FFF2-40B4-BE49-F238E27FC236}">
                <a16:creationId xmlns:a16="http://schemas.microsoft.com/office/drawing/2014/main" id="{DB182A96-D395-1695-9F1D-551F4C11F3BE}"/>
              </a:ext>
            </a:extLst>
          </p:cNvPr>
          <p:cNvSpPr/>
          <p:nvPr/>
        </p:nvSpPr>
        <p:spPr>
          <a:xfrm>
            <a:off x="2302836" y="2150556"/>
            <a:ext cx="1441880" cy="64279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One raw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</a:t>
            </a:r>
          </a:p>
        </p:txBody>
      </p:sp>
      <p:sp>
        <p:nvSpPr>
          <p:cNvPr id="4" name="Rectangle: Rounded Corners 31">
            <a:extLst>
              <a:ext uri="{FF2B5EF4-FFF2-40B4-BE49-F238E27FC236}">
                <a16:creationId xmlns:a16="http://schemas.microsoft.com/office/drawing/2014/main" id="{F416BA81-55AE-B2C7-B986-4422AE295F09}"/>
              </a:ext>
            </a:extLst>
          </p:cNvPr>
          <p:cNvSpPr/>
          <p:nvPr/>
        </p:nvSpPr>
        <p:spPr>
          <a:xfrm>
            <a:off x="280664" y="4223972"/>
            <a:ext cx="1605517" cy="64279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MPFI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</a:t>
            </a:r>
          </a:p>
        </p:txBody>
      </p:sp>
      <p:sp>
        <p:nvSpPr>
          <p:cNvPr id="5" name="Rectangle: Rounded Corners 32">
            <a:extLst>
              <a:ext uri="{FF2B5EF4-FFF2-40B4-BE49-F238E27FC236}">
                <a16:creationId xmlns:a16="http://schemas.microsoft.com/office/drawing/2014/main" id="{574CBC16-CB55-F20C-C5EA-6993D38E30EF}"/>
              </a:ext>
            </a:extLst>
          </p:cNvPr>
          <p:cNvSpPr/>
          <p:nvPr/>
        </p:nvSpPr>
        <p:spPr>
          <a:xfrm>
            <a:off x="4161373" y="4254602"/>
            <a:ext cx="1605517" cy="642796"/>
          </a:xfrm>
          <a:prstGeom prst="roundRect">
            <a:avLst/>
          </a:prstGeom>
          <a:solidFill>
            <a:schemeClr val="accent5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TDRI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</a:t>
            </a:r>
          </a:p>
        </p:txBody>
      </p:sp>
      <p:sp>
        <p:nvSpPr>
          <p:cNvPr id="6" name="Arrow: Right 33">
            <a:extLst>
              <a:ext uri="{FF2B5EF4-FFF2-40B4-BE49-F238E27FC236}">
                <a16:creationId xmlns:a16="http://schemas.microsoft.com/office/drawing/2014/main" id="{308F4BB3-11DE-9977-596F-EE7ADDD5A98B}"/>
              </a:ext>
            </a:extLst>
          </p:cNvPr>
          <p:cNvSpPr/>
          <p:nvPr/>
        </p:nvSpPr>
        <p:spPr>
          <a:xfrm rot="8088455" flipV="1">
            <a:off x="751156" y="2791360"/>
            <a:ext cx="1638000" cy="12960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3D MPFI</a:t>
            </a:r>
          </a:p>
        </p:txBody>
      </p:sp>
      <p:sp>
        <p:nvSpPr>
          <p:cNvPr id="7" name="Arrow: Right 34">
            <a:extLst>
              <a:ext uri="{FF2B5EF4-FFF2-40B4-BE49-F238E27FC236}">
                <a16:creationId xmlns:a16="http://schemas.microsoft.com/office/drawing/2014/main" id="{C7A7C803-7DB4-3E5D-BECA-64DD777EBD24}"/>
              </a:ext>
            </a:extLst>
          </p:cNvPr>
          <p:cNvSpPr/>
          <p:nvPr/>
        </p:nvSpPr>
        <p:spPr>
          <a:xfrm rot="2680899">
            <a:off x="3657901" y="2860253"/>
            <a:ext cx="1637183" cy="1296359"/>
          </a:xfrm>
          <a:prstGeom prst="rightArrow">
            <a:avLst/>
          </a:prstGeom>
          <a:solidFill>
            <a:schemeClr val="accent5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3D TDRI</a:t>
            </a:r>
          </a:p>
        </p:txBody>
      </p:sp>
      <p:sp>
        <p:nvSpPr>
          <p:cNvPr id="10" name="Rectangle: Rounded Corners 43">
            <a:extLst>
              <a:ext uri="{FF2B5EF4-FFF2-40B4-BE49-F238E27FC236}">
                <a16:creationId xmlns:a16="http://schemas.microsoft.com/office/drawing/2014/main" id="{0A60419C-911A-ECE1-33A4-F412AFA3A869}"/>
              </a:ext>
            </a:extLst>
          </p:cNvPr>
          <p:cNvSpPr/>
          <p:nvPr/>
        </p:nvSpPr>
        <p:spPr>
          <a:xfrm>
            <a:off x="8407954" y="2182426"/>
            <a:ext cx="1618362" cy="64279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All raw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11" name="Rectangle: Rounded Corners 44">
            <a:extLst>
              <a:ext uri="{FF2B5EF4-FFF2-40B4-BE49-F238E27FC236}">
                <a16:creationId xmlns:a16="http://schemas.microsoft.com/office/drawing/2014/main" id="{5CAFAEA4-251E-2BA0-8332-7B3E8EF327D5}"/>
              </a:ext>
            </a:extLst>
          </p:cNvPr>
          <p:cNvSpPr/>
          <p:nvPr/>
        </p:nvSpPr>
        <p:spPr>
          <a:xfrm>
            <a:off x="6385783" y="4255842"/>
            <a:ext cx="1605517" cy="64279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MPFI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12" name="Rectangle: Rounded Corners 45">
            <a:extLst>
              <a:ext uri="{FF2B5EF4-FFF2-40B4-BE49-F238E27FC236}">
                <a16:creationId xmlns:a16="http://schemas.microsoft.com/office/drawing/2014/main" id="{F0D297EB-E89B-75EE-68AD-24D1D57CB579}"/>
              </a:ext>
            </a:extLst>
          </p:cNvPr>
          <p:cNvSpPr/>
          <p:nvPr/>
        </p:nvSpPr>
        <p:spPr>
          <a:xfrm>
            <a:off x="10266492" y="4286472"/>
            <a:ext cx="1605517" cy="642796"/>
          </a:xfrm>
          <a:prstGeom prst="roundRect">
            <a:avLst/>
          </a:prstGeom>
          <a:solidFill>
            <a:schemeClr val="accent5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Pseudo TDRI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seismic gathers</a:t>
            </a:r>
          </a:p>
        </p:txBody>
      </p:sp>
      <p:sp>
        <p:nvSpPr>
          <p:cNvPr id="13" name="Arrow: Right 46">
            <a:extLst>
              <a:ext uri="{FF2B5EF4-FFF2-40B4-BE49-F238E27FC236}">
                <a16:creationId xmlns:a16="http://schemas.microsoft.com/office/drawing/2014/main" id="{79352518-33A1-B8C2-1359-CE093F3F5C29}"/>
              </a:ext>
            </a:extLst>
          </p:cNvPr>
          <p:cNvSpPr/>
          <p:nvPr/>
        </p:nvSpPr>
        <p:spPr>
          <a:xfrm rot="8088455" flipV="1">
            <a:off x="6856275" y="2823230"/>
            <a:ext cx="1638000" cy="12960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3D MPFI</a:t>
            </a:r>
          </a:p>
        </p:txBody>
      </p:sp>
      <p:sp>
        <p:nvSpPr>
          <p:cNvPr id="15" name="Arrow: Right 50">
            <a:extLst>
              <a:ext uri="{FF2B5EF4-FFF2-40B4-BE49-F238E27FC236}">
                <a16:creationId xmlns:a16="http://schemas.microsoft.com/office/drawing/2014/main" id="{EA21C8D0-1752-35B7-A1D3-9196E867DC21}"/>
              </a:ext>
            </a:extLst>
          </p:cNvPr>
          <p:cNvSpPr/>
          <p:nvPr/>
        </p:nvSpPr>
        <p:spPr>
          <a:xfrm>
            <a:off x="8202605" y="4286472"/>
            <a:ext cx="1942944" cy="645005"/>
          </a:xfrm>
          <a:prstGeom prst="rightArrow">
            <a:avLst>
              <a:gd name="adj1" fmla="val 50000"/>
              <a:gd name="adj2" fmla="val 5433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Apply DL model</a:t>
            </a:r>
          </a:p>
        </p:txBody>
      </p:sp>
      <p:sp>
        <p:nvSpPr>
          <p:cNvPr id="8" name="Arrow: Left-Right 35">
            <a:extLst>
              <a:ext uri="{FF2B5EF4-FFF2-40B4-BE49-F238E27FC236}">
                <a16:creationId xmlns:a16="http://schemas.microsoft.com/office/drawing/2014/main" id="{9F7CCFEE-D225-3902-EFCF-E87BC61BEFC0}"/>
              </a:ext>
            </a:extLst>
          </p:cNvPr>
          <p:cNvSpPr/>
          <p:nvPr/>
        </p:nvSpPr>
        <p:spPr>
          <a:xfrm>
            <a:off x="1985959" y="4239500"/>
            <a:ext cx="2075635" cy="645005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DL model training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7D843CD-85C9-62A1-EC2A-CBD97E65DE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7752" y="6242173"/>
            <a:ext cx="2146852" cy="50140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64BCBEC-6537-6BDA-872D-00667A9DB91B}"/>
              </a:ext>
            </a:extLst>
          </p:cNvPr>
          <p:cNvSpPr/>
          <p:nvPr/>
        </p:nvSpPr>
        <p:spPr>
          <a:xfrm>
            <a:off x="10668450" y="6492875"/>
            <a:ext cx="1340896" cy="220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49" name="Pentagon 48">
            <a:extLst>
              <a:ext uri="{FF2B5EF4-FFF2-40B4-BE49-F238E27FC236}">
                <a16:creationId xmlns:a16="http://schemas.microsoft.com/office/drawing/2014/main" id="{F27A01AE-711C-45EC-7DE3-97A62AD9DE19}"/>
              </a:ext>
            </a:extLst>
          </p:cNvPr>
          <p:cNvSpPr/>
          <p:nvPr/>
        </p:nvSpPr>
        <p:spPr>
          <a:xfrm>
            <a:off x="9444464" y="6492876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applications</a:t>
            </a:r>
          </a:p>
        </p:txBody>
      </p:sp>
      <p:sp>
        <p:nvSpPr>
          <p:cNvPr id="50" name="Pentagon 49">
            <a:extLst>
              <a:ext uri="{FF2B5EF4-FFF2-40B4-BE49-F238E27FC236}">
                <a16:creationId xmlns:a16="http://schemas.microsoft.com/office/drawing/2014/main" id="{E1D2B2B9-D682-9E2C-C95F-456E4E01A893}"/>
              </a:ext>
            </a:extLst>
          </p:cNvPr>
          <p:cNvSpPr/>
          <p:nvPr/>
        </p:nvSpPr>
        <p:spPr>
          <a:xfrm>
            <a:off x="8206244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 evaluation</a:t>
            </a:r>
          </a:p>
        </p:txBody>
      </p:sp>
      <p:sp>
        <p:nvSpPr>
          <p:cNvPr id="51" name="Pentagon 50">
            <a:extLst>
              <a:ext uri="{FF2B5EF4-FFF2-40B4-BE49-F238E27FC236}">
                <a16:creationId xmlns:a16="http://schemas.microsoft.com/office/drawing/2014/main" id="{4F8E74B6-8130-5D20-D0DF-5439B5238DB6}"/>
              </a:ext>
            </a:extLst>
          </p:cNvPr>
          <p:cNvSpPr/>
          <p:nvPr/>
        </p:nvSpPr>
        <p:spPr>
          <a:xfrm>
            <a:off x="6975141" y="6492875"/>
            <a:ext cx="1328634" cy="220337"/>
          </a:xfrm>
          <a:prstGeom prst="homePlat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</a:t>
            </a:r>
          </a:p>
        </p:txBody>
      </p:sp>
      <p:sp>
        <p:nvSpPr>
          <p:cNvPr id="52" name="Pentagon 51">
            <a:extLst>
              <a:ext uri="{FF2B5EF4-FFF2-40B4-BE49-F238E27FC236}">
                <a16:creationId xmlns:a16="http://schemas.microsoft.com/office/drawing/2014/main" id="{69D47D3C-F551-C241-313C-4C7B6184F645}"/>
              </a:ext>
            </a:extLst>
          </p:cNvPr>
          <p:cNvSpPr/>
          <p:nvPr/>
        </p:nvSpPr>
        <p:spPr>
          <a:xfrm>
            <a:off x="5744038" y="6492875"/>
            <a:ext cx="1328634" cy="220337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7705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9216</TotalTime>
  <Words>2230</Words>
  <Application>Microsoft Macintosh PowerPoint</Application>
  <PresentationFormat>Widescreen</PresentationFormat>
  <Paragraphs>605</Paragraphs>
  <Slides>48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LinLibertineT</vt:lpstr>
      <vt:lpstr>LinLibertineTB</vt:lpstr>
      <vt:lpstr>SLB Sans Book</vt:lpstr>
      <vt:lpstr>Aptos</vt:lpstr>
      <vt:lpstr>Aptos Display</vt:lpstr>
      <vt:lpstr>Arial</vt:lpstr>
      <vt:lpstr>Calibri</vt:lpstr>
      <vt:lpstr>Calibri Light</vt:lpstr>
      <vt:lpstr>Cambria Math</vt:lpstr>
      <vt:lpstr>Custom Design</vt:lpstr>
      <vt:lpstr>Office 2013 - 2022 Theme</vt:lpstr>
      <vt:lpstr>Low-to-high-quality seismic image translation using deep learning</vt:lpstr>
      <vt:lpstr>Seismic processing dilemma</vt:lpstr>
      <vt:lpstr>Is there a way do high-quality seismic processing fast and cheap? </vt:lpstr>
      <vt:lpstr>Low-to-high-quality seismic image translation  2-step workflow</vt:lpstr>
      <vt:lpstr>To test this workflow,  we took seismic interpolation as an example</vt:lpstr>
      <vt:lpstr>MPFI  Matching Pursuit Fourier Interpolation</vt:lpstr>
      <vt:lpstr>Gulf of Mexico dataset</vt:lpstr>
      <vt:lpstr>Seismic interpolation dilemma</vt:lpstr>
      <vt:lpstr>MPFI-to-TDRI seismic image translation  2-step workflow</vt:lpstr>
      <vt:lpstr>Create training data</vt:lpstr>
      <vt:lpstr>Model training</vt:lpstr>
      <vt:lpstr>What is GAN?  Generative Adversarial Network</vt:lpstr>
      <vt:lpstr>Generator and discriminator learn the features using convolutional neural network (CNN)</vt:lpstr>
      <vt:lpstr>Generator and discriminator learn the features using convolutional neural network (CNN)</vt:lpstr>
      <vt:lpstr>GAN architecture</vt:lpstr>
      <vt:lpstr>PowerPoint Presentation</vt:lpstr>
      <vt:lpstr>What is ViT?  Vision Transformer          </vt:lpstr>
      <vt:lpstr>PowerPoint Presentation</vt:lpstr>
      <vt:lpstr>SCR-GAN</vt:lpstr>
      <vt:lpstr>Model evaluation metrics:</vt:lpstr>
      <vt:lpstr>Let’s compare our three models:</vt:lpstr>
      <vt:lpstr>How about the image translation performance?  Let’s test it on an unseen common receiver gather</vt:lpstr>
      <vt:lpstr>Analyse the difference between  the target value and reconstructed value</vt:lpstr>
      <vt:lpstr>Analyse the reconstruction (1/3)</vt:lpstr>
      <vt:lpstr>Difference with the target value (1/3)</vt:lpstr>
      <vt:lpstr>Analyse the reconstruction (2/3)</vt:lpstr>
      <vt:lpstr>Difference with the target value (2/3)</vt:lpstr>
      <vt:lpstr>Analyse the reconstruction (3/3)</vt:lpstr>
      <vt:lpstr>Difference with the target value (3/3)</vt:lpstr>
      <vt:lpstr>Conclusion on our experiment</vt:lpstr>
      <vt:lpstr>With new datasets available</vt:lpstr>
      <vt:lpstr>Our ultimate goal is to apply this 2-step workflow on different seismic processing technologies, to get high quality result with low cost</vt:lpstr>
      <vt:lpstr>Other applications example: Ocean bottom node (OBN) demultiple</vt:lpstr>
      <vt:lpstr>UDD-MDD translation</vt:lpstr>
      <vt:lpstr>Thesis recap</vt:lpstr>
      <vt:lpstr>Is there a way do high-quality seismic processing fast and cheap? </vt:lpstr>
      <vt:lpstr>Low-to-high-quality seismic image translation using deep learning</vt:lpstr>
      <vt:lpstr>Limitations</vt:lpstr>
      <vt:lpstr>Improvements</vt:lpstr>
      <vt:lpstr>Domains</vt:lpstr>
      <vt:lpstr>MPFI algorithm</vt:lpstr>
      <vt:lpstr>TDRI algorithm</vt:lpstr>
      <vt:lpstr>Weighting key traces</vt:lpstr>
      <vt:lpstr>Model training time</vt:lpstr>
      <vt:lpstr>Model performance</vt:lpstr>
      <vt:lpstr>Model optimisation (GAN)</vt:lpstr>
      <vt:lpstr>Model optimisation (SCRN)</vt:lpstr>
      <vt:lpstr>Model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Rhea Lau</dc:creator>
  <cp:lastModifiedBy>Rhea Lau</cp:lastModifiedBy>
  <cp:revision>10</cp:revision>
  <dcterms:created xsi:type="dcterms:W3CDTF">2024-08-12T20:53:47Z</dcterms:created>
  <dcterms:modified xsi:type="dcterms:W3CDTF">2024-08-19T06:30:26Z</dcterms:modified>
</cp:coreProperties>
</file>